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La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Lato-italic.fntdata"/><Relationship Id="rId10" Type="http://schemas.openxmlformats.org/officeDocument/2006/relationships/slide" Target="slides/slide6.xml"/><Relationship Id="rId32" Type="http://schemas.openxmlformats.org/officeDocument/2006/relationships/font" Target="fonts/Lato-bold.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Lato-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100" u="none" cap="none" strike="noStrike"/>
            </a:lvl1pPr>
            <a:lvl2pPr indent="0" lvl="1" marL="457200" marR="0" rtl="0" algn="l">
              <a:spcBef>
                <a:spcPts val="0"/>
              </a:spcBef>
              <a:buNone/>
              <a:defRPr b="0" i="0" sz="1100" u="none" cap="none" strike="noStrike"/>
            </a:lvl2pPr>
            <a:lvl3pPr indent="0" lvl="2" marL="914400" marR="0" rtl="0" algn="l">
              <a:spcBef>
                <a:spcPts val="0"/>
              </a:spcBef>
              <a:buNone/>
              <a:defRPr b="0" i="0" sz="1100" u="none" cap="none" strike="noStrike"/>
            </a:lvl3pPr>
            <a:lvl4pPr indent="0" lvl="3" marL="1371600" marR="0" rtl="0" algn="l">
              <a:spcBef>
                <a:spcPts val="0"/>
              </a:spcBef>
              <a:buNone/>
              <a:defRPr b="0" i="0" sz="1100" u="none" cap="none" strike="noStrike"/>
            </a:lvl4pPr>
            <a:lvl5pPr indent="0" lvl="4" marL="1828800" marR="0" rtl="0" algn="l">
              <a:spcBef>
                <a:spcPts val="0"/>
              </a:spcBef>
              <a:buNone/>
              <a:defRPr b="0" i="0" sz="1100" u="none" cap="none" strike="noStrike"/>
            </a:lvl5pPr>
            <a:lvl6pPr indent="0" lvl="5" marL="2286000" marR="0" rtl="0" algn="l">
              <a:spcBef>
                <a:spcPts val="0"/>
              </a:spcBef>
              <a:buNone/>
              <a:defRPr b="0" i="0" sz="1100" u="none" cap="none" strike="noStrike"/>
            </a:lvl6pPr>
            <a:lvl7pPr indent="0" lvl="6" marL="2743200" marR="0" rtl="0" algn="l">
              <a:spcBef>
                <a:spcPts val="0"/>
              </a:spcBef>
              <a:buNone/>
              <a:defRPr b="0" i="0" sz="1100" u="none" cap="none" strike="noStrike"/>
            </a:lvl7pPr>
            <a:lvl8pPr indent="0" lvl="7" marL="3200400" marR="0" rtl="0" algn="l">
              <a:spcBef>
                <a:spcPts val="0"/>
              </a:spcBef>
              <a:buNone/>
              <a:defRPr b="0" i="0" sz="1100" u="none" cap="none" strike="noStrike"/>
            </a:lvl8pPr>
            <a:lvl9pPr indent="0" lvl="8" marL="3657600" marR="0" rtl="0" algn="l">
              <a:spcBef>
                <a:spcPts val="0"/>
              </a:spcBef>
              <a:buNone/>
              <a:defRPr b="0" i="0" sz="1100" u="none" cap="none" strike="noStrike"/>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52" name="Shape 5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60" name="Shape 6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69" name="Shape 6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 name="Shape 75"/>
        <p:cNvGrpSpPr/>
        <p:nvPr/>
      </p:nvGrpSpPr>
      <p:grpSpPr>
        <a:xfrm>
          <a:off x="0" y="0"/>
          <a:ext cx="0" cy="0"/>
          <a:chOff x="0" y="0"/>
          <a:chExt cx="0" cy="0"/>
        </a:xfrm>
      </p:grpSpPr>
      <p:sp>
        <p:nvSpPr>
          <p:cNvPr id="76" name="Shape 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7" name="Shape 7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8" name="Shape 8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7" name="Shape 9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06" name="Shape 10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17" name="Shape 11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26" name="Shape 12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36" name="Shape 13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46" name="Shape 14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4" name="Shape 154"/>
        <p:cNvGrpSpPr/>
        <p:nvPr/>
      </p:nvGrpSpPr>
      <p:grpSpPr>
        <a:xfrm>
          <a:off x="0" y="0"/>
          <a:ext cx="0" cy="0"/>
          <a:chOff x="0" y="0"/>
          <a:chExt cx="0" cy="0"/>
        </a:xfrm>
      </p:grpSpPr>
      <p:sp>
        <p:nvSpPr>
          <p:cNvPr id="155" name="Shape 1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56" name="Shape 15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65" name="Shape 16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74" name="Shape 17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84" name="Shape 18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93" name="Shape 19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0" name="Shape 200"/>
        <p:cNvGrpSpPr/>
        <p:nvPr/>
      </p:nvGrpSpPr>
      <p:grpSpPr>
        <a:xfrm>
          <a:off x="0" y="0"/>
          <a:ext cx="0" cy="0"/>
          <a:chOff x="0" y="0"/>
          <a:chExt cx="0" cy="0"/>
        </a:xfrm>
      </p:grpSpPr>
      <p:sp>
        <p:nvSpPr>
          <p:cNvPr id="201" name="Shape 2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02" name="Shape 20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9" name="Shape 209"/>
        <p:cNvGrpSpPr/>
        <p:nvPr/>
      </p:nvGrpSpPr>
      <p:grpSpPr>
        <a:xfrm>
          <a:off x="0" y="0"/>
          <a:ext cx="0" cy="0"/>
          <a:chOff x="0" y="0"/>
          <a:chExt cx="0" cy="0"/>
        </a:xfrm>
      </p:grpSpPr>
      <p:sp>
        <p:nvSpPr>
          <p:cNvPr id="210" name="Shape 2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11" name="Shape 211"/>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 name="Shape 218"/>
        <p:cNvGrpSpPr/>
        <p:nvPr/>
      </p:nvGrpSpPr>
      <p:grpSpPr>
        <a:xfrm>
          <a:off x="0" y="0"/>
          <a:ext cx="0" cy="0"/>
          <a:chOff x="0" y="0"/>
          <a:chExt cx="0" cy="0"/>
        </a:xfrm>
      </p:grpSpPr>
      <p:sp>
        <p:nvSpPr>
          <p:cNvPr id="219" name="Shape 2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20" name="Shape 22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8" name="Shape 228"/>
        <p:cNvGrpSpPr/>
        <p:nvPr/>
      </p:nvGrpSpPr>
      <p:grpSpPr>
        <a:xfrm>
          <a:off x="0" y="0"/>
          <a:ext cx="0" cy="0"/>
          <a:chOff x="0" y="0"/>
          <a:chExt cx="0" cy="0"/>
        </a:xfrm>
      </p:grpSpPr>
      <p:sp>
        <p:nvSpPr>
          <p:cNvPr id="229" name="Shape 2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30" name="Shape 23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39" name="Shape 23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6" name="Shape 246"/>
        <p:cNvGrpSpPr/>
        <p:nvPr/>
      </p:nvGrpSpPr>
      <p:grpSpPr>
        <a:xfrm>
          <a:off x="0" y="0"/>
          <a:ext cx="0" cy="0"/>
          <a:chOff x="0" y="0"/>
          <a:chExt cx="0" cy="0"/>
        </a:xfrm>
      </p:grpSpPr>
      <p:sp>
        <p:nvSpPr>
          <p:cNvPr id="247" name="Shape 2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48" name="Shape 24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57" name="Shape 25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65" name="Shape 26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74" name="Shape 27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2" name="Shape 282"/>
        <p:cNvGrpSpPr/>
        <p:nvPr/>
      </p:nvGrpSpPr>
      <p:grpSpPr>
        <a:xfrm>
          <a:off x="0" y="0"/>
          <a:ext cx="0" cy="0"/>
          <a:chOff x="0" y="0"/>
          <a:chExt cx="0" cy="0"/>
        </a:xfrm>
      </p:grpSpPr>
      <p:sp>
        <p:nvSpPr>
          <p:cNvPr id="283" name="Shape 2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84" name="Shape 28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599" cy="2052599"/>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52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5200">
                <a:solidFill>
                  <a:schemeClr val="dk1"/>
                </a:solidFill>
              </a:defRPr>
            </a:lvl2pPr>
            <a:lvl3pPr indent="0" lvl="2" algn="ctr">
              <a:spcBef>
                <a:spcPts val="0"/>
              </a:spcBef>
              <a:buClr>
                <a:schemeClr val="dk1"/>
              </a:buClr>
              <a:buFont typeface="Arial"/>
              <a:buNone/>
              <a:defRPr sz="5200">
                <a:solidFill>
                  <a:schemeClr val="dk1"/>
                </a:solidFill>
              </a:defRPr>
            </a:lvl3pPr>
            <a:lvl4pPr indent="0" lvl="3" algn="ctr">
              <a:spcBef>
                <a:spcPts val="0"/>
              </a:spcBef>
              <a:buClr>
                <a:schemeClr val="dk1"/>
              </a:buClr>
              <a:buFont typeface="Arial"/>
              <a:buNone/>
              <a:defRPr sz="5200">
                <a:solidFill>
                  <a:schemeClr val="dk1"/>
                </a:solidFill>
              </a:defRPr>
            </a:lvl4pPr>
            <a:lvl5pPr indent="0" lvl="4" algn="ctr">
              <a:spcBef>
                <a:spcPts val="0"/>
              </a:spcBef>
              <a:buClr>
                <a:schemeClr val="dk1"/>
              </a:buClr>
              <a:buFont typeface="Arial"/>
              <a:buNone/>
              <a:defRPr sz="5200">
                <a:solidFill>
                  <a:schemeClr val="dk1"/>
                </a:solidFill>
              </a:defRPr>
            </a:lvl5pPr>
            <a:lvl6pPr indent="0" lvl="5" algn="ctr">
              <a:spcBef>
                <a:spcPts val="0"/>
              </a:spcBef>
              <a:buClr>
                <a:schemeClr val="dk1"/>
              </a:buClr>
              <a:buFont typeface="Arial"/>
              <a:buNone/>
              <a:defRPr sz="5200">
                <a:solidFill>
                  <a:schemeClr val="dk1"/>
                </a:solidFill>
              </a:defRPr>
            </a:lvl6pPr>
            <a:lvl7pPr indent="0" lvl="6" algn="ctr">
              <a:spcBef>
                <a:spcPts val="0"/>
              </a:spcBef>
              <a:buClr>
                <a:schemeClr val="dk1"/>
              </a:buClr>
              <a:buFont typeface="Arial"/>
              <a:buNone/>
              <a:defRPr sz="5200">
                <a:solidFill>
                  <a:schemeClr val="dk1"/>
                </a:solidFill>
              </a:defRPr>
            </a:lvl7pPr>
            <a:lvl8pPr indent="0" lvl="7" algn="ctr">
              <a:spcBef>
                <a:spcPts val="0"/>
              </a:spcBef>
              <a:buClr>
                <a:schemeClr val="dk1"/>
              </a:buClr>
              <a:buFont typeface="Arial"/>
              <a:buNone/>
              <a:defRPr sz="5200">
                <a:solidFill>
                  <a:schemeClr val="dk1"/>
                </a:solidFill>
              </a:defRPr>
            </a:lvl8pPr>
            <a:lvl9pPr indent="0" lvl="8" algn="ctr">
              <a:spcBef>
                <a:spcPts val="0"/>
              </a:spcBef>
              <a:buClr>
                <a:schemeClr val="dk1"/>
              </a:buClr>
              <a:buFont typeface="Arial"/>
              <a:buNone/>
              <a:defRPr sz="5200">
                <a:solidFill>
                  <a:schemeClr val="dk1"/>
                </a:solidFill>
              </a:defRPr>
            </a:lvl9pPr>
          </a:lstStyle>
          <a:p/>
        </p:txBody>
      </p:sp>
      <p:sp>
        <p:nvSpPr>
          <p:cNvPr id="11" name="Shape 11"/>
          <p:cNvSpPr txBox="1"/>
          <p:nvPr>
            <p:ph idx="1" type="subTitle"/>
          </p:nvPr>
        </p:nvSpPr>
        <p:spPr>
          <a:xfrm>
            <a:off x="311700" y="2834125"/>
            <a:ext cx="8520599" cy="792600"/>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1pPr>
            <a:lvl2pPr indent="0" lvl="1" marL="4572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2pPr>
            <a:lvl3pPr indent="0" lvl="2" marL="9144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3pPr>
            <a:lvl4pPr indent="0" lvl="3" marL="13716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4pPr>
            <a:lvl5pPr indent="0" lvl="4" marL="18288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5pPr>
            <a:lvl6pPr indent="0" lvl="5" marL="22860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6pPr>
            <a:lvl7pPr indent="0" lvl="6" marL="27432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7pPr>
            <a:lvl8pPr indent="0" lvl="7" marL="32004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8pPr>
            <a:lvl9pPr indent="0" lvl="8" marL="36576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9pPr>
          </a:lstStyle>
          <a:p/>
        </p:txBody>
      </p:sp>
      <p:sp>
        <p:nvSpPr>
          <p:cNvPr id="12" name="Shape 12"/>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3" name="Shape 13"/>
        <p:cNvGrpSpPr/>
        <p:nvPr/>
      </p:nvGrpSpPr>
      <p:grpSpPr>
        <a:xfrm>
          <a:off x="0" y="0"/>
          <a:ext cx="0" cy="0"/>
          <a:chOff x="0" y="0"/>
          <a:chExt cx="0" cy="0"/>
        </a:xfrm>
      </p:grpSpPr>
      <p:sp>
        <p:nvSpPr>
          <p:cNvPr id="14" name="Shape 14"/>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15" name="Shape 15"/>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6" name="Shape 16"/>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7" name="Shape 17"/>
        <p:cNvGrpSpPr/>
        <p:nvPr/>
      </p:nvGrpSpPr>
      <p:grpSpPr>
        <a:xfrm>
          <a:off x="0" y="0"/>
          <a:ext cx="0" cy="0"/>
          <a:chOff x="0" y="0"/>
          <a:chExt cx="0" cy="0"/>
        </a:xfrm>
      </p:grpSpPr>
      <p:sp>
        <p:nvSpPr>
          <p:cNvPr id="18" name="Shape 18"/>
          <p:cNvSpPr txBox="1"/>
          <p:nvPr>
            <p:ph type="title"/>
          </p:nvPr>
        </p:nvSpPr>
        <p:spPr>
          <a:xfrm>
            <a:off x="311700" y="2150850"/>
            <a:ext cx="8520599" cy="8418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Arial"/>
              <a:buNone/>
              <a:defRPr b="0" i="0" sz="36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3600">
                <a:solidFill>
                  <a:schemeClr val="dk1"/>
                </a:solidFill>
              </a:defRPr>
            </a:lvl2pPr>
            <a:lvl3pPr indent="0" lvl="2" algn="ctr">
              <a:spcBef>
                <a:spcPts val="0"/>
              </a:spcBef>
              <a:buClr>
                <a:schemeClr val="dk1"/>
              </a:buClr>
              <a:buFont typeface="Arial"/>
              <a:buNone/>
              <a:defRPr sz="3600">
                <a:solidFill>
                  <a:schemeClr val="dk1"/>
                </a:solidFill>
              </a:defRPr>
            </a:lvl3pPr>
            <a:lvl4pPr indent="0" lvl="3" algn="ctr">
              <a:spcBef>
                <a:spcPts val="0"/>
              </a:spcBef>
              <a:buClr>
                <a:schemeClr val="dk1"/>
              </a:buClr>
              <a:buFont typeface="Arial"/>
              <a:buNone/>
              <a:defRPr sz="3600">
                <a:solidFill>
                  <a:schemeClr val="dk1"/>
                </a:solidFill>
              </a:defRPr>
            </a:lvl4pPr>
            <a:lvl5pPr indent="0" lvl="4" algn="ctr">
              <a:spcBef>
                <a:spcPts val="0"/>
              </a:spcBef>
              <a:buClr>
                <a:schemeClr val="dk1"/>
              </a:buClr>
              <a:buFont typeface="Arial"/>
              <a:buNone/>
              <a:defRPr sz="3600">
                <a:solidFill>
                  <a:schemeClr val="dk1"/>
                </a:solidFill>
              </a:defRPr>
            </a:lvl5pPr>
            <a:lvl6pPr indent="0" lvl="5" algn="ctr">
              <a:spcBef>
                <a:spcPts val="0"/>
              </a:spcBef>
              <a:buClr>
                <a:schemeClr val="dk1"/>
              </a:buClr>
              <a:buFont typeface="Arial"/>
              <a:buNone/>
              <a:defRPr sz="3600">
                <a:solidFill>
                  <a:schemeClr val="dk1"/>
                </a:solidFill>
              </a:defRPr>
            </a:lvl6pPr>
            <a:lvl7pPr indent="0" lvl="6" algn="ctr">
              <a:spcBef>
                <a:spcPts val="0"/>
              </a:spcBef>
              <a:buClr>
                <a:schemeClr val="dk1"/>
              </a:buClr>
              <a:buFont typeface="Arial"/>
              <a:buNone/>
              <a:defRPr sz="3600">
                <a:solidFill>
                  <a:schemeClr val="dk1"/>
                </a:solidFill>
              </a:defRPr>
            </a:lvl7pPr>
            <a:lvl8pPr indent="0" lvl="7" algn="ctr">
              <a:spcBef>
                <a:spcPts val="0"/>
              </a:spcBef>
              <a:buClr>
                <a:schemeClr val="dk1"/>
              </a:buClr>
              <a:buFont typeface="Arial"/>
              <a:buNone/>
              <a:defRPr sz="3600">
                <a:solidFill>
                  <a:schemeClr val="dk1"/>
                </a:solidFill>
              </a:defRPr>
            </a:lvl8pPr>
            <a:lvl9pPr indent="0" lvl="8" algn="ctr">
              <a:spcBef>
                <a:spcPts val="0"/>
              </a:spcBef>
              <a:buClr>
                <a:schemeClr val="dk1"/>
              </a:buClr>
              <a:buFont typeface="Arial"/>
              <a:buNone/>
              <a:defRPr sz="3600">
                <a:solidFill>
                  <a:schemeClr val="dk1"/>
                </a:solidFill>
              </a:defRPr>
            </a:lvl9pPr>
          </a:lstStyle>
          <a:p/>
        </p:txBody>
      </p:sp>
      <p:sp>
        <p:nvSpPr>
          <p:cNvPr id="19" name="Shape 19"/>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22" name="Shape 22"/>
          <p:cNvSpPr txBox="1"/>
          <p:nvPr>
            <p:ph idx="1" type="body"/>
          </p:nvPr>
        </p:nvSpPr>
        <p:spPr>
          <a:xfrm>
            <a:off x="311700" y="1152475"/>
            <a:ext cx="39998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23" name="Shape 23"/>
          <p:cNvSpPr txBox="1"/>
          <p:nvPr>
            <p:ph idx="2" type="body"/>
          </p:nvPr>
        </p:nvSpPr>
        <p:spPr>
          <a:xfrm>
            <a:off x="4832400" y="1152475"/>
            <a:ext cx="39998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24" name="Shape 24"/>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27" name="Shape 27"/>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7999" cy="755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Arial"/>
              <a:buNone/>
              <a:defRPr b="0" i="0" sz="24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400">
                <a:solidFill>
                  <a:schemeClr val="dk1"/>
                </a:solidFill>
              </a:defRPr>
            </a:lvl2pPr>
            <a:lvl3pPr indent="0" lvl="2">
              <a:spcBef>
                <a:spcPts val="0"/>
              </a:spcBef>
              <a:buClr>
                <a:schemeClr val="dk1"/>
              </a:buClr>
              <a:buFont typeface="Arial"/>
              <a:buNone/>
              <a:defRPr sz="2400">
                <a:solidFill>
                  <a:schemeClr val="dk1"/>
                </a:solidFill>
              </a:defRPr>
            </a:lvl3pPr>
            <a:lvl4pPr indent="0" lvl="3">
              <a:spcBef>
                <a:spcPts val="0"/>
              </a:spcBef>
              <a:buClr>
                <a:schemeClr val="dk1"/>
              </a:buClr>
              <a:buFont typeface="Arial"/>
              <a:buNone/>
              <a:defRPr sz="2400">
                <a:solidFill>
                  <a:schemeClr val="dk1"/>
                </a:solidFill>
              </a:defRPr>
            </a:lvl4pPr>
            <a:lvl5pPr indent="0" lvl="4">
              <a:spcBef>
                <a:spcPts val="0"/>
              </a:spcBef>
              <a:buClr>
                <a:schemeClr val="dk1"/>
              </a:buClr>
              <a:buFont typeface="Arial"/>
              <a:buNone/>
              <a:defRPr sz="2400">
                <a:solidFill>
                  <a:schemeClr val="dk1"/>
                </a:solidFill>
              </a:defRPr>
            </a:lvl5pPr>
            <a:lvl6pPr indent="0" lvl="5">
              <a:spcBef>
                <a:spcPts val="0"/>
              </a:spcBef>
              <a:buClr>
                <a:schemeClr val="dk1"/>
              </a:buClr>
              <a:buFont typeface="Arial"/>
              <a:buNone/>
              <a:defRPr sz="2400">
                <a:solidFill>
                  <a:schemeClr val="dk1"/>
                </a:solidFill>
              </a:defRPr>
            </a:lvl6pPr>
            <a:lvl7pPr indent="0" lvl="6">
              <a:spcBef>
                <a:spcPts val="0"/>
              </a:spcBef>
              <a:buClr>
                <a:schemeClr val="dk1"/>
              </a:buClr>
              <a:buFont typeface="Arial"/>
              <a:buNone/>
              <a:defRPr sz="2400">
                <a:solidFill>
                  <a:schemeClr val="dk1"/>
                </a:solidFill>
              </a:defRPr>
            </a:lvl7pPr>
            <a:lvl8pPr indent="0" lvl="7">
              <a:spcBef>
                <a:spcPts val="0"/>
              </a:spcBef>
              <a:buClr>
                <a:schemeClr val="dk1"/>
              </a:buClr>
              <a:buFont typeface="Arial"/>
              <a:buNone/>
              <a:defRPr sz="2400">
                <a:solidFill>
                  <a:schemeClr val="dk1"/>
                </a:solidFill>
              </a:defRPr>
            </a:lvl8pPr>
            <a:lvl9pPr indent="0" lvl="8">
              <a:spcBef>
                <a:spcPts val="0"/>
              </a:spcBef>
              <a:buClr>
                <a:schemeClr val="dk1"/>
              </a:buClr>
              <a:buFont typeface="Arial"/>
              <a:buNone/>
              <a:defRPr sz="2400">
                <a:solidFill>
                  <a:schemeClr val="dk1"/>
                </a:solidFill>
              </a:defRPr>
            </a:lvl9pPr>
          </a:lstStyle>
          <a:p/>
        </p:txBody>
      </p:sp>
      <p:sp>
        <p:nvSpPr>
          <p:cNvPr id="30" name="Shape 30"/>
          <p:cNvSpPr txBox="1"/>
          <p:nvPr>
            <p:ph idx="1" type="body"/>
          </p:nvPr>
        </p:nvSpPr>
        <p:spPr>
          <a:xfrm>
            <a:off x="311700" y="1389600"/>
            <a:ext cx="2807999" cy="3179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31" name="Shape 31"/>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4800">
                <a:solidFill>
                  <a:schemeClr val="dk1"/>
                </a:solidFill>
              </a:defRPr>
            </a:lvl2pPr>
            <a:lvl3pPr indent="0" lvl="2">
              <a:spcBef>
                <a:spcPts val="0"/>
              </a:spcBef>
              <a:buClr>
                <a:schemeClr val="dk1"/>
              </a:buClr>
              <a:buFont typeface="Arial"/>
              <a:buNone/>
              <a:defRPr sz="4800">
                <a:solidFill>
                  <a:schemeClr val="dk1"/>
                </a:solidFill>
              </a:defRPr>
            </a:lvl3pPr>
            <a:lvl4pPr indent="0" lvl="3">
              <a:spcBef>
                <a:spcPts val="0"/>
              </a:spcBef>
              <a:buClr>
                <a:schemeClr val="dk1"/>
              </a:buClr>
              <a:buFont typeface="Arial"/>
              <a:buNone/>
              <a:defRPr sz="4800">
                <a:solidFill>
                  <a:schemeClr val="dk1"/>
                </a:solidFill>
              </a:defRPr>
            </a:lvl4pPr>
            <a:lvl5pPr indent="0" lvl="4">
              <a:spcBef>
                <a:spcPts val="0"/>
              </a:spcBef>
              <a:buClr>
                <a:schemeClr val="dk1"/>
              </a:buClr>
              <a:buFont typeface="Arial"/>
              <a:buNone/>
              <a:defRPr sz="4800">
                <a:solidFill>
                  <a:schemeClr val="dk1"/>
                </a:solidFill>
              </a:defRPr>
            </a:lvl5pPr>
            <a:lvl6pPr indent="0" lvl="5">
              <a:spcBef>
                <a:spcPts val="0"/>
              </a:spcBef>
              <a:buClr>
                <a:schemeClr val="dk1"/>
              </a:buClr>
              <a:buFont typeface="Arial"/>
              <a:buNone/>
              <a:defRPr sz="4800">
                <a:solidFill>
                  <a:schemeClr val="dk1"/>
                </a:solidFill>
              </a:defRPr>
            </a:lvl6pPr>
            <a:lvl7pPr indent="0" lvl="6">
              <a:spcBef>
                <a:spcPts val="0"/>
              </a:spcBef>
              <a:buClr>
                <a:schemeClr val="dk1"/>
              </a:buClr>
              <a:buFont typeface="Arial"/>
              <a:buNone/>
              <a:defRPr sz="4800">
                <a:solidFill>
                  <a:schemeClr val="dk1"/>
                </a:solidFill>
              </a:defRPr>
            </a:lvl7pPr>
            <a:lvl8pPr indent="0" lvl="7">
              <a:spcBef>
                <a:spcPts val="0"/>
              </a:spcBef>
              <a:buClr>
                <a:schemeClr val="dk1"/>
              </a:buClr>
              <a:buFont typeface="Arial"/>
              <a:buNone/>
              <a:defRPr sz="4800">
                <a:solidFill>
                  <a:schemeClr val="dk1"/>
                </a:solidFill>
              </a:defRPr>
            </a:lvl8pPr>
            <a:lvl9pPr indent="0" lvl="8">
              <a:spcBef>
                <a:spcPts val="0"/>
              </a:spcBef>
              <a:buClr>
                <a:schemeClr val="dk1"/>
              </a:buClr>
              <a:buFont typeface="Arial"/>
              <a:buNone/>
              <a:defRPr sz="4800">
                <a:solidFill>
                  <a:schemeClr val="dk1"/>
                </a:solidFill>
              </a:defRPr>
            </a:lvl9pPr>
          </a:lstStyle>
          <a:p/>
        </p:txBody>
      </p:sp>
      <p:sp>
        <p:nvSpPr>
          <p:cNvPr id="34" name="Shape 34"/>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 name="Shape 37"/>
          <p:cNvSpPr txBox="1"/>
          <p:nvPr>
            <p:ph type="title"/>
          </p:nvPr>
        </p:nvSpPr>
        <p:spPr>
          <a:xfrm>
            <a:off x="265500" y="1233175"/>
            <a:ext cx="4045199" cy="14823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42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4200">
                <a:solidFill>
                  <a:schemeClr val="dk1"/>
                </a:solidFill>
              </a:defRPr>
            </a:lvl2pPr>
            <a:lvl3pPr indent="0" lvl="2" algn="ctr">
              <a:spcBef>
                <a:spcPts val="0"/>
              </a:spcBef>
              <a:buClr>
                <a:schemeClr val="dk1"/>
              </a:buClr>
              <a:buFont typeface="Arial"/>
              <a:buNone/>
              <a:defRPr sz="4200">
                <a:solidFill>
                  <a:schemeClr val="dk1"/>
                </a:solidFill>
              </a:defRPr>
            </a:lvl3pPr>
            <a:lvl4pPr indent="0" lvl="3" algn="ctr">
              <a:spcBef>
                <a:spcPts val="0"/>
              </a:spcBef>
              <a:buClr>
                <a:schemeClr val="dk1"/>
              </a:buClr>
              <a:buFont typeface="Arial"/>
              <a:buNone/>
              <a:defRPr sz="4200">
                <a:solidFill>
                  <a:schemeClr val="dk1"/>
                </a:solidFill>
              </a:defRPr>
            </a:lvl4pPr>
            <a:lvl5pPr indent="0" lvl="4" algn="ctr">
              <a:spcBef>
                <a:spcPts val="0"/>
              </a:spcBef>
              <a:buClr>
                <a:schemeClr val="dk1"/>
              </a:buClr>
              <a:buFont typeface="Arial"/>
              <a:buNone/>
              <a:defRPr sz="4200">
                <a:solidFill>
                  <a:schemeClr val="dk1"/>
                </a:solidFill>
              </a:defRPr>
            </a:lvl5pPr>
            <a:lvl6pPr indent="0" lvl="5" algn="ctr">
              <a:spcBef>
                <a:spcPts val="0"/>
              </a:spcBef>
              <a:buClr>
                <a:schemeClr val="dk1"/>
              </a:buClr>
              <a:buFont typeface="Arial"/>
              <a:buNone/>
              <a:defRPr sz="4200">
                <a:solidFill>
                  <a:schemeClr val="dk1"/>
                </a:solidFill>
              </a:defRPr>
            </a:lvl6pPr>
            <a:lvl7pPr indent="0" lvl="6" algn="ctr">
              <a:spcBef>
                <a:spcPts val="0"/>
              </a:spcBef>
              <a:buClr>
                <a:schemeClr val="dk1"/>
              </a:buClr>
              <a:buFont typeface="Arial"/>
              <a:buNone/>
              <a:defRPr sz="4200">
                <a:solidFill>
                  <a:schemeClr val="dk1"/>
                </a:solidFill>
              </a:defRPr>
            </a:lvl7pPr>
            <a:lvl8pPr indent="0" lvl="7" algn="ctr">
              <a:spcBef>
                <a:spcPts val="0"/>
              </a:spcBef>
              <a:buClr>
                <a:schemeClr val="dk1"/>
              </a:buClr>
              <a:buFont typeface="Arial"/>
              <a:buNone/>
              <a:defRPr sz="4200">
                <a:solidFill>
                  <a:schemeClr val="dk1"/>
                </a:solidFill>
              </a:defRPr>
            </a:lvl8pPr>
            <a:lvl9pPr indent="0" lvl="8" algn="ctr">
              <a:spcBef>
                <a:spcPts val="0"/>
              </a:spcBef>
              <a:buClr>
                <a:schemeClr val="dk1"/>
              </a:buClr>
              <a:buFont typeface="Arial"/>
              <a:buNone/>
              <a:defRPr sz="4200">
                <a:solidFill>
                  <a:schemeClr val="dk1"/>
                </a:solidFill>
              </a:defRPr>
            </a:lvl9pPr>
          </a:lstStyle>
          <a:p/>
        </p:txBody>
      </p:sp>
      <p:sp>
        <p:nvSpPr>
          <p:cNvPr id="38" name="Shape 38"/>
          <p:cNvSpPr txBox="1"/>
          <p:nvPr>
            <p:ph idx="1" type="subTitle"/>
          </p:nvPr>
        </p:nvSpPr>
        <p:spPr>
          <a:xfrm>
            <a:off x="265500" y="2803075"/>
            <a:ext cx="4045199" cy="1235100"/>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1pPr>
            <a:lvl2pPr indent="0" lvl="1" marL="4572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2pPr>
            <a:lvl3pPr indent="0" lvl="2" marL="9144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3pPr>
            <a:lvl4pPr indent="0" lvl="3" marL="13716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4pPr>
            <a:lvl5pPr indent="0" lvl="4" marL="18288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5pPr>
            <a:lvl6pPr indent="0" lvl="5" marL="22860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6pPr>
            <a:lvl7pPr indent="0" lvl="6" marL="27432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7pPr>
            <a:lvl8pPr indent="0" lvl="7" marL="32004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8pPr>
            <a:lvl9pPr indent="0" lvl="8" marL="36576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9pPr>
          </a:lstStyle>
          <a:p/>
        </p:txBody>
      </p:sp>
      <p:sp>
        <p:nvSpPr>
          <p:cNvPr id="39" name="Shape 39"/>
          <p:cNvSpPr txBox="1"/>
          <p:nvPr>
            <p:ph idx="2" type="body"/>
          </p:nvPr>
        </p:nvSpPr>
        <p:spPr>
          <a:xfrm>
            <a:off x="4939500" y="724075"/>
            <a:ext cx="3837000" cy="3695099"/>
          </a:xfrm>
          <a:prstGeom prst="rect">
            <a:avLst/>
          </a:prstGeom>
          <a:noFill/>
          <a:ln>
            <a:noFill/>
          </a:ln>
        </p:spPr>
        <p:txBody>
          <a:bodyPr anchorCtr="0" anchor="ctr"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40" name="Shape 40"/>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43" name="Shape 43"/>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599" cy="19635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120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12000">
                <a:solidFill>
                  <a:schemeClr val="dk1"/>
                </a:solidFill>
              </a:defRPr>
            </a:lvl2pPr>
            <a:lvl3pPr indent="0" lvl="2" algn="ctr">
              <a:spcBef>
                <a:spcPts val="0"/>
              </a:spcBef>
              <a:buClr>
                <a:schemeClr val="dk1"/>
              </a:buClr>
              <a:buFont typeface="Arial"/>
              <a:buNone/>
              <a:defRPr sz="12000">
                <a:solidFill>
                  <a:schemeClr val="dk1"/>
                </a:solidFill>
              </a:defRPr>
            </a:lvl3pPr>
            <a:lvl4pPr indent="0" lvl="3" algn="ctr">
              <a:spcBef>
                <a:spcPts val="0"/>
              </a:spcBef>
              <a:buClr>
                <a:schemeClr val="dk1"/>
              </a:buClr>
              <a:buFont typeface="Arial"/>
              <a:buNone/>
              <a:defRPr sz="12000">
                <a:solidFill>
                  <a:schemeClr val="dk1"/>
                </a:solidFill>
              </a:defRPr>
            </a:lvl4pPr>
            <a:lvl5pPr indent="0" lvl="4" algn="ctr">
              <a:spcBef>
                <a:spcPts val="0"/>
              </a:spcBef>
              <a:buClr>
                <a:schemeClr val="dk1"/>
              </a:buClr>
              <a:buFont typeface="Arial"/>
              <a:buNone/>
              <a:defRPr sz="12000">
                <a:solidFill>
                  <a:schemeClr val="dk1"/>
                </a:solidFill>
              </a:defRPr>
            </a:lvl5pPr>
            <a:lvl6pPr indent="0" lvl="5" algn="ctr">
              <a:spcBef>
                <a:spcPts val="0"/>
              </a:spcBef>
              <a:buClr>
                <a:schemeClr val="dk1"/>
              </a:buClr>
              <a:buFont typeface="Arial"/>
              <a:buNone/>
              <a:defRPr sz="12000">
                <a:solidFill>
                  <a:schemeClr val="dk1"/>
                </a:solidFill>
              </a:defRPr>
            </a:lvl6pPr>
            <a:lvl7pPr indent="0" lvl="6" algn="ctr">
              <a:spcBef>
                <a:spcPts val="0"/>
              </a:spcBef>
              <a:buClr>
                <a:schemeClr val="dk1"/>
              </a:buClr>
              <a:buFont typeface="Arial"/>
              <a:buNone/>
              <a:defRPr sz="12000">
                <a:solidFill>
                  <a:schemeClr val="dk1"/>
                </a:solidFill>
              </a:defRPr>
            </a:lvl7pPr>
            <a:lvl8pPr indent="0" lvl="7" algn="ctr">
              <a:spcBef>
                <a:spcPts val="0"/>
              </a:spcBef>
              <a:buClr>
                <a:schemeClr val="dk1"/>
              </a:buClr>
              <a:buFont typeface="Arial"/>
              <a:buNone/>
              <a:defRPr sz="12000">
                <a:solidFill>
                  <a:schemeClr val="dk1"/>
                </a:solidFill>
              </a:defRPr>
            </a:lvl8pPr>
            <a:lvl9pPr indent="0" lvl="8" algn="ctr">
              <a:spcBef>
                <a:spcPts val="0"/>
              </a:spcBef>
              <a:buClr>
                <a:schemeClr val="dk1"/>
              </a:buClr>
              <a:buFont typeface="Arial"/>
              <a:buNone/>
              <a:defRPr sz="12000">
                <a:solidFill>
                  <a:schemeClr val="dk1"/>
                </a:solidFill>
              </a:defRPr>
            </a:lvl9pPr>
          </a:lstStyle>
          <a:p/>
        </p:txBody>
      </p:sp>
      <p:sp>
        <p:nvSpPr>
          <p:cNvPr id="46" name="Shape 46"/>
          <p:cNvSpPr txBox="1"/>
          <p:nvPr>
            <p:ph idx="1" type="body"/>
          </p:nvPr>
        </p:nvSpPr>
        <p:spPr>
          <a:xfrm>
            <a:off x="311700" y="3152225"/>
            <a:ext cx="8520599" cy="1300800"/>
          </a:xfrm>
          <a:prstGeom prst="rect">
            <a:avLst/>
          </a:prstGeom>
          <a:noFill/>
          <a:ln>
            <a:noFill/>
          </a:ln>
        </p:spPr>
        <p:txBody>
          <a:bodyPr anchorCtr="0" anchor="t" bIns="91425" lIns="91425" rIns="91425" tIns="91425"/>
          <a:lstStyle>
            <a:lvl1pPr indent="0" lvl="0" marL="0" marR="0" rtl="0" algn="ctr">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47" name="Shape 47"/>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r">
              <a:lnSpc>
                <a:spcPct val="100000"/>
              </a:lnSpc>
              <a:spcBef>
                <a:spcPts val="0"/>
              </a:spcBef>
              <a:spcAft>
                <a:spcPts val="0"/>
              </a:spcAft>
              <a:buClr>
                <a:schemeClr val="dk2"/>
              </a:buClr>
              <a:buSzPct val="25000"/>
              <a:buFont typeface="Arial"/>
              <a:buNone/>
            </a:pPr>
            <a:fld id="{00000000-1234-1234-1234-123412341234}" type="slidenum">
              <a:rPr b="0" i="0" lang="en" sz="1000" u="none" cap="none" strike="noStrike">
                <a:solidFill>
                  <a:schemeClr val="dk2"/>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sourceforge.net/projects/openpp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0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0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0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03.png"/><Relationship Id="rId4" Type="http://schemas.openxmlformats.org/officeDocument/2006/relationships/image" Target="../media/image05.png"/><Relationship Id="rId5" Type="http://schemas.openxmlformats.org/officeDocument/2006/relationships/image" Target="../media/image0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07.png"/><Relationship Id="rId4" Type="http://schemas.openxmlformats.org/officeDocument/2006/relationships/image" Target="../media/image0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0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pic>
        <p:nvPicPr>
          <p:cNvPr descr="good image.jpg" id="54" name="Shape 54"/>
          <p:cNvPicPr preferRelativeResize="0"/>
          <p:nvPr/>
        </p:nvPicPr>
        <p:blipFill rotWithShape="1">
          <a:blip r:embed="rId3">
            <a:alphaModFix/>
          </a:blip>
          <a:srcRect b="0" l="0" r="0" t="0"/>
          <a:stretch/>
        </p:blipFill>
        <p:spPr>
          <a:xfrm>
            <a:off x="0" y="-494650"/>
            <a:ext cx="9169698" cy="5638149"/>
          </a:xfrm>
          <a:prstGeom prst="rect">
            <a:avLst/>
          </a:prstGeom>
          <a:noFill/>
          <a:ln>
            <a:noFill/>
          </a:ln>
        </p:spPr>
      </p:pic>
      <p:sp>
        <p:nvSpPr>
          <p:cNvPr id="55" name="Shape 55"/>
          <p:cNvSpPr/>
          <p:nvPr/>
        </p:nvSpPr>
        <p:spPr>
          <a:xfrm>
            <a:off x="10950" y="-494675"/>
            <a:ext cx="9122099" cy="5638200"/>
          </a:xfrm>
          <a:prstGeom prst="rect">
            <a:avLst/>
          </a:prstGeom>
          <a:solidFill>
            <a:srgbClr val="000000">
              <a:alpha val="73333"/>
            </a:srgbClr>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Shape 56"/>
          <p:cNvSpPr txBox="1"/>
          <p:nvPr/>
        </p:nvSpPr>
        <p:spPr>
          <a:xfrm>
            <a:off x="410475" y="539550"/>
            <a:ext cx="8498399" cy="17235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7CBA"/>
              </a:buClr>
              <a:buSzPct val="25000"/>
              <a:buFont typeface="Lato"/>
              <a:buNone/>
            </a:pPr>
            <a:r>
              <a:rPr b="1" i="0" lang="en" sz="6000" u="none" cap="none" strike="noStrike">
                <a:solidFill>
                  <a:srgbClr val="007CBA"/>
                </a:solidFill>
                <a:latin typeface="Lato"/>
                <a:ea typeface="Lato"/>
                <a:cs typeface="Lato"/>
                <a:sym typeface="Lato"/>
              </a:rPr>
              <a:t>INTRODUCING </a:t>
            </a:r>
            <a:br>
              <a:rPr b="1" i="0" lang="en" sz="6000" u="none" cap="none" strike="noStrike">
                <a:solidFill>
                  <a:srgbClr val="007CBA"/>
                </a:solidFill>
                <a:latin typeface="Lato"/>
                <a:ea typeface="Lato"/>
                <a:cs typeface="Lato"/>
                <a:sym typeface="Lato"/>
              </a:rPr>
            </a:br>
            <a:r>
              <a:rPr b="1" i="0" lang="en" sz="4800" u="none" cap="none" strike="noStrike">
                <a:solidFill>
                  <a:srgbClr val="007CBA"/>
                </a:solidFill>
                <a:latin typeface="Lato"/>
                <a:ea typeface="Lato"/>
                <a:cs typeface="Lato"/>
                <a:sym typeface="Lato"/>
              </a:rPr>
              <a:t>OpenPPM</a:t>
            </a:r>
          </a:p>
        </p:txBody>
      </p:sp>
      <p:sp>
        <p:nvSpPr>
          <p:cNvPr id="57" name="Shape 57"/>
          <p:cNvSpPr txBox="1"/>
          <p:nvPr/>
        </p:nvSpPr>
        <p:spPr>
          <a:xfrm>
            <a:off x="482700" y="2483250"/>
            <a:ext cx="7549799" cy="5475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EFEFEF"/>
              </a:buClr>
              <a:buSzPct val="25000"/>
              <a:buFont typeface="Lato"/>
              <a:buNone/>
            </a:pPr>
            <a:r>
              <a:rPr b="0" i="0" lang="en" sz="2400" u="none" cap="none" strike="noStrike">
                <a:solidFill>
                  <a:srgbClr val="EFEFEF"/>
                </a:solidFill>
                <a:latin typeface="Lato"/>
                <a:ea typeface="Lato"/>
                <a:cs typeface="Lato"/>
                <a:sym typeface="Lato"/>
              </a:rPr>
              <a:t>Project Portfolio Management</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x="0" y="0"/>
          <a:ext cx="0" cy="0"/>
          <a:chOff x="0" y="0"/>
          <a:chExt cx="0" cy="0"/>
        </a:xfrm>
      </p:grpSpPr>
      <p:sp>
        <p:nvSpPr>
          <p:cNvPr id="62" name="Shape 62"/>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Shape 63"/>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Shape 64"/>
          <p:cNvSpPr txBox="1"/>
          <p:nvPr/>
        </p:nvSpPr>
        <p:spPr>
          <a:xfrm>
            <a:off x="175725" y="1446400"/>
            <a:ext cx="8613299" cy="994499"/>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1"/>
              </a:buClr>
              <a:buSzPct val="25000"/>
              <a:buFont typeface="Arial"/>
              <a:buNone/>
            </a:pPr>
            <a:r>
              <a:rPr b="0" i="0" lang="en" sz="1400" u="sng" cap="none" strike="noStrike">
                <a:solidFill>
                  <a:schemeClr val="hlink"/>
                </a:solidFill>
                <a:latin typeface="Arial"/>
                <a:ea typeface="Arial"/>
                <a:cs typeface="Arial"/>
                <a:sym typeface="Arial"/>
                <a:hlinkClick r:id="rId3"/>
              </a:rPr>
              <a:t>Open PPM</a:t>
            </a:r>
            <a:r>
              <a:rPr b="0" i="0" lang="en" sz="1400" u="none" cap="none" strike="noStrike">
                <a:solidFill>
                  <a:schemeClr val="dk1"/>
                </a:solidFill>
                <a:latin typeface="Arial"/>
                <a:ea typeface="Arial"/>
                <a:cs typeface="Arial"/>
                <a:sym typeface="Arial"/>
              </a:rPr>
              <a:t> is an open source product, used for Project Management and Project Portfolio Management, in accordance with the PMBOK® (Project Management Body of Knowledge) guide, from PMI® (Project Management Institute).  Highlights include:</a:t>
            </a:r>
          </a:p>
          <a:p>
            <a:pPr indent="0" lvl="0" marL="0" marR="0" rtl="0" algn="l">
              <a:lnSpc>
                <a:spcPct val="115000"/>
              </a:lnSpc>
              <a:spcBef>
                <a:spcPts val="0"/>
              </a:spcBef>
              <a:spcAft>
                <a:spcPts val="0"/>
              </a:spcAft>
              <a:buClr>
                <a:srgbClr val="000000"/>
              </a:buClr>
              <a:buFont typeface="Arial"/>
              <a:buNone/>
            </a:pPr>
            <a:r>
              <a:t/>
            </a:r>
            <a:endParaRPr b="0" i="0" sz="1800" u="none" cap="none" strike="noStrike">
              <a:solidFill>
                <a:srgbClr val="252525"/>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800" u="none" cap="none" strike="noStrike">
              <a:solidFill>
                <a:srgbClr val="252525"/>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05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777777"/>
              </a:solidFill>
              <a:latin typeface="Lato"/>
              <a:ea typeface="Lato"/>
              <a:cs typeface="Lato"/>
              <a:sym typeface="Lato"/>
            </a:endParaRPr>
          </a:p>
        </p:txBody>
      </p:sp>
      <p:sp>
        <p:nvSpPr>
          <p:cNvPr id="65" name="Shape 65"/>
          <p:cNvSpPr txBox="1"/>
          <p:nvPr/>
        </p:nvSpPr>
        <p:spPr>
          <a:xfrm>
            <a:off x="94625" y="391950"/>
            <a:ext cx="43526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What is OpenPPM</a:t>
            </a:r>
          </a:p>
        </p:txBody>
      </p:sp>
      <p:sp>
        <p:nvSpPr>
          <p:cNvPr id="66" name="Shape 66"/>
          <p:cNvSpPr txBox="1"/>
          <p:nvPr/>
        </p:nvSpPr>
        <p:spPr>
          <a:xfrm>
            <a:off x="249675" y="2361025"/>
            <a:ext cx="7002599" cy="22371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dk1"/>
              </a:buClr>
              <a:buSzPct val="100000"/>
              <a:buFont typeface="Arial"/>
              <a:buChar char="●"/>
            </a:pPr>
            <a:r>
              <a:rPr b="0" i="0" lang="en" sz="1400" u="none" cap="none" strike="noStrike">
                <a:solidFill>
                  <a:schemeClr val="dk1"/>
                </a:solidFill>
                <a:latin typeface="Arial"/>
                <a:ea typeface="Arial"/>
                <a:cs typeface="Arial"/>
                <a:sym typeface="Arial"/>
              </a:rPr>
              <a:t>OpenPPM is a pure web, native cloud solution solution to manage projects, programs and portfolios according to PMI standards</a:t>
            </a:r>
          </a:p>
          <a:p>
            <a:pPr indent="-228600" lvl="0" marL="457200" marR="0" rtl="0" algn="l">
              <a:lnSpc>
                <a:spcPct val="115000"/>
              </a:lnSpc>
              <a:spcBef>
                <a:spcPts val="0"/>
              </a:spcBef>
              <a:spcAft>
                <a:spcPts val="0"/>
              </a:spcAft>
              <a:buClr>
                <a:schemeClr val="dk1"/>
              </a:buClr>
              <a:buSzPct val="100000"/>
              <a:buFont typeface="Arial"/>
              <a:buChar char="●"/>
            </a:pPr>
            <a:r>
              <a:rPr b="0" i="0" lang="en" sz="1400" u="none" cap="none" strike="noStrike">
                <a:solidFill>
                  <a:schemeClr val="dk1"/>
                </a:solidFill>
                <a:latin typeface="Arial"/>
                <a:ea typeface="Arial"/>
                <a:cs typeface="Arial"/>
                <a:sym typeface="Arial"/>
              </a:rPr>
              <a:t>OpenPPM is multi-role, up to 10 roles, but only 5 roles are enough to have the whole functionality (Investment Manager (Sales), Project Manager, Team Member, Resource Manager and PMO)</a:t>
            </a:r>
          </a:p>
          <a:p>
            <a:pPr indent="-228600" lvl="0" marL="457200" marR="0" rtl="0" algn="l">
              <a:lnSpc>
                <a:spcPct val="115000"/>
              </a:lnSpc>
              <a:spcBef>
                <a:spcPts val="0"/>
              </a:spcBef>
              <a:spcAft>
                <a:spcPts val="0"/>
              </a:spcAft>
              <a:buClr>
                <a:schemeClr val="dk1"/>
              </a:buClr>
              <a:buSzPct val="100000"/>
              <a:buFont typeface="Arial"/>
              <a:buChar char="●"/>
            </a:pPr>
            <a:r>
              <a:rPr b="0" i="0" lang="en" sz="1400" u="none" cap="none" strike="noStrike">
                <a:solidFill>
                  <a:schemeClr val="dk1"/>
                </a:solidFill>
                <a:latin typeface="Arial"/>
                <a:ea typeface="Arial"/>
                <a:cs typeface="Arial"/>
                <a:sym typeface="Arial"/>
              </a:rPr>
              <a:t>OpenPPM is open source (Java) working with an open data model that can be integrated with JIRA and Tempo.</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x="0" y="0"/>
          <a:ext cx="0" cy="0"/>
          <a:chOff x="0" y="0"/>
          <a:chExt cx="0" cy="0"/>
        </a:xfrm>
      </p:grpSpPr>
      <p:sp>
        <p:nvSpPr>
          <p:cNvPr id="71" name="Shape 71"/>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Shape 72"/>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Shape 73"/>
          <p:cNvSpPr txBox="1"/>
          <p:nvPr/>
        </p:nvSpPr>
        <p:spPr>
          <a:xfrm>
            <a:off x="175725" y="1446400"/>
            <a:ext cx="8613299" cy="30951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Investment Management</a:t>
            </a:r>
            <a:r>
              <a:rPr b="0" i="0" lang="en" sz="1400" u="none" cap="none" strike="noStrike">
                <a:solidFill>
                  <a:schemeClr val="dk1"/>
                </a:solidFill>
                <a:latin typeface="Arial"/>
                <a:ea typeface="Arial"/>
                <a:cs typeface="Arial"/>
                <a:sym typeface="Arial"/>
              </a:rPr>
              <a:t>: Investment Details, Dashboard, Investment Probability &amp; Priority</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Project Control</a:t>
            </a:r>
            <a:r>
              <a:rPr b="0" i="0" lang="en" sz="1400" u="none" cap="none" strike="noStrike">
                <a:solidFill>
                  <a:schemeClr val="dk1"/>
                </a:solidFill>
                <a:latin typeface="Arial"/>
                <a:ea typeface="Arial"/>
                <a:cs typeface="Arial"/>
                <a:sym typeface="Arial"/>
              </a:rPr>
              <a:t>: Percentage of Completion (POC), Status Report, Integrated Change Control</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Project Information</a:t>
            </a:r>
            <a:r>
              <a:rPr b="0" i="0" lang="en" sz="1400" u="none" cap="none" strike="noStrike">
                <a:solidFill>
                  <a:schemeClr val="dk1"/>
                </a:solidFill>
                <a:latin typeface="Arial"/>
                <a:ea typeface="Arial"/>
                <a:cs typeface="Arial"/>
                <a:sym typeface="Arial"/>
              </a:rPr>
              <a:t>: Project Data, Project Charter, Stakeholders, Dependencies, Project Cost Assumptions</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Project Scope &amp; Schedule Management</a:t>
            </a:r>
            <a:r>
              <a:rPr b="0" i="0" lang="en" sz="1400" u="none" cap="none" strike="noStrike">
                <a:solidFill>
                  <a:schemeClr val="dk1"/>
                </a:solidFill>
                <a:latin typeface="Arial"/>
                <a:ea typeface="Arial"/>
                <a:cs typeface="Arial"/>
                <a:sym typeface="Arial"/>
              </a:rPr>
              <a:t>: WBS, Deliverables, Activities, Milestones</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Project Cost Management</a:t>
            </a:r>
            <a:r>
              <a:rPr b="0" i="0" lang="en" sz="1400" u="none" cap="none" strike="noStrike">
                <a:solidFill>
                  <a:schemeClr val="dk1"/>
                </a:solidFill>
                <a:latin typeface="Arial"/>
                <a:ea typeface="Arial"/>
                <a:cs typeface="Arial"/>
                <a:sym typeface="Arial"/>
              </a:rPr>
              <a:t>: Funding, Baseline, Project Margin, Earned Value Management (EVM)</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Resource Management</a:t>
            </a:r>
            <a:r>
              <a:rPr b="0" i="0" lang="en" sz="1400" u="none" cap="none" strike="noStrike">
                <a:solidFill>
                  <a:schemeClr val="dk1"/>
                </a:solidFill>
                <a:latin typeface="Arial"/>
                <a:ea typeface="Arial"/>
                <a:cs typeface="Arial"/>
                <a:sym typeface="Arial"/>
              </a:rPr>
              <a:t>: Project Staffing Demand Management, Resource Pool Management, Resource Capacity Planning, Register Performance Appraisals, Team Calendar</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Risk Management</a:t>
            </a:r>
            <a:r>
              <a:rPr b="0" i="0" lang="en" sz="1400" u="none" cap="none" strike="noStrike">
                <a:solidFill>
                  <a:schemeClr val="dk1"/>
                </a:solidFill>
                <a:latin typeface="Arial"/>
                <a:ea typeface="Arial"/>
                <a:cs typeface="Arial"/>
                <a:sym typeface="Arial"/>
              </a:rPr>
              <a:t>: Risk Register, Issues, Assumptions</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Procurement Management</a:t>
            </a:r>
            <a:r>
              <a:rPr b="0" i="0" lang="en" sz="1400" u="none" cap="none" strike="noStrike">
                <a:solidFill>
                  <a:schemeClr val="dk1"/>
                </a:solidFill>
                <a:latin typeface="Arial"/>
                <a:ea typeface="Arial"/>
                <a:cs typeface="Arial"/>
                <a:sym typeface="Arial"/>
              </a:rPr>
              <a:t>: SOW &amp; Selection, Work &amp; Payments Schedule, Seller Performance</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Program Management</a:t>
            </a:r>
            <a:r>
              <a:rPr b="0" i="0" lang="en" sz="1400" u="none" cap="none" strike="noStrike">
                <a:solidFill>
                  <a:schemeClr val="dk1"/>
                </a:solidFill>
                <a:latin typeface="Arial"/>
                <a:ea typeface="Arial"/>
                <a:cs typeface="Arial"/>
                <a:sym typeface="Arial"/>
              </a:rPr>
              <a:t>: Program Planning and Control, Dashboard, Schedule, Bottom-up Report</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Portfolio Management</a:t>
            </a:r>
            <a:r>
              <a:rPr b="0" i="0" lang="en" sz="1400" u="none" cap="none" strike="noStrike">
                <a:solidFill>
                  <a:schemeClr val="dk1"/>
                </a:solidFill>
                <a:latin typeface="Arial"/>
                <a:ea typeface="Arial"/>
                <a:cs typeface="Arial"/>
                <a:sym typeface="Arial"/>
              </a:rPr>
              <a:t>: Portfolio Dashboard, Schedule, Summary Report, KPI</a:t>
            </a:r>
          </a:p>
          <a:p>
            <a:pPr indent="-228600" lvl="0" marL="457200" marR="0" rtl="0" algn="l">
              <a:lnSpc>
                <a:spcPct val="115000"/>
              </a:lnSpc>
              <a:spcBef>
                <a:spcPts val="0"/>
              </a:spcBef>
              <a:spcAft>
                <a:spcPts val="0"/>
              </a:spcAft>
              <a:buClr>
                <a:schemeClr val="dk1"/>
              </a:buClr>
              <a:buSzPct val="100000"/>
              <a:buFont typeface="Arial"/>
              <a:buChar char="●"/>
            </a:pPr>
            <a:r>
              <a:rPr b="1" i="0" lang="en" sz="1400" u="none" cap="none" strike="noStrike">
                <a:solidFill>
                  <a:schemeClr val="dk1"/>
                </a:solidFill>
                <a:latin typeface="Arial"/>
                <a:ea typeface="Arial"/>
                <a:cs typeface="Arial"/>
                <a:sym typeface="Arial"/>
              </a:rPr>
              <a:t>Enhanced Graphic Interface</a:t>
            </a:r>
            <a:r>
              <a:rPr b="0" i="0" lang="en" sz="1400" u="none" cap="none" strike="noStrike">
                <a:solidFill>
                  <a:schemeClr val="dk1"/>
                </a:solidFill>
                <a:latin typeface="Arial"/>
                <a:ea typeface="Arial"/>
                <a:cs typeface="Arial"/>
                <a:sym typeface="Arial"/>
              </a:rPr>
              <a:t>: WBS, Dashboard, Schedule Chart, EVM</a:t>
            </a:r>
          </a:p>
          <a:p>
            <a:pPr indent="0" lvl="0" marL="0" marR="0" rtl="0" algn="l">
              <a:lnSpc>
                <a:spcPct val="115000"/>
              </a:lnSpc>
              <a:spcBef>
                <a:spcPts val="0"/>
              </a:spcBef>
              <a:spcAft>
                <a:spcPts val="0"/>
              </a:spcAft>
              <a:buClr>
                <a:srgbClr val="000000"/>
              </a:buClr>
              <a:buFont typeface="Arial"/>
              <a:buNone/>
            </a:pPr>
            <a:r>
              <a:t/>
            </a:r>
            <a:endParaRPr b="0" i="0" sz="1800" u="none" cap="none" strike="noStrike">
              <a:solidFill>
                <a:srgbClr val="252525"/>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800" u="none" cap="none" strike="noStrike">
              <a:solidFill>
                <a:srgbClr val="252525"/>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05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777777"/>
              </a:solidFill>
              <a:latin typeface="Lato"/>
              <a:ea typeface="Lato"/>
              <a:cs typeface="Lato"/>
              <a:sym typeface="Lato"/>
            </a:endParaRPr>
          </a:p>
        </p:txBody>
      </p:sp>
      <p:sp>
        <p:nvSpPr>
          <p:cNvPr id="74" name="Shape 74"/>
          <p:cNvSpPr txBox="1"/>
          <p:nvPr/>
        </p:nvSpPr>
        <p:spPr>
          <a:xfrm>
            <a:off x="94625" y="391950"/>
            <a:ext cx="6037500"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OpenPPM Key Features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8" name="Shape 78"/>
        <p:cNvGrpSpPr/>
        <p:nvPr/>
      </p:nvGrpSpPr>
      <p:grpSpPr>
        <a:xfrm>
          <a:off x="0" y="0"/>
          <a:ext cx="0" cy="0"/>
          <a:chOff x="0" y="0"/>
          <a:chExt cx="0" cy="0"/>
        </a:xfrm>
      </p:grpSpPr>
      <p:sp>
        <p:nvSpPr>
          <p:cNvPr id="79" name="Shape 79"/>
          <p:cNvSpPr txBox="1"/>
          <p:nvPr/>
        </p:nvSpPr>
        <p:spPr>
          <a:xfrm>
            <a:off x="175725" y="1446400"/>
            <a:ext cx="8613299" cy="31518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777777"/>
              </a:solidFill>
              <a:latin typeface="Lato"/>
              <a:ea typeface="Lato"/>
              <a:cs typeface="Lato"/>
              <a:sym typeface="Lato"/>
            </a:endParaRPr>
          </a:p>
        </p:txBody>
      </p:sp>
      <p:sp>
        <p:nvSpPr>
          <p:cNvPr id="80" name="Shape 80"/>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Shape 81"/>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Shape 82"/>
          <p:cNvSpPr txBox="1"/>
          <p:nvPr/>
        </p:nvSpPr>
        <p:spPr>
          <a:xfrm>
            <a:off x="94623" y="391950"/>
            <a:ext cx="63770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OpenPPM Roles</a:t>
            </a:r>
          </a:p>
        </p:txBody>
      </p:sp>
      <p:sp>
        <p:nvSpPr>
          <p:cNvPr id="83" name="Shape 83"/>
          <p:cNvSpPr txBox="1"/>
          <p:nvPr/>
        </p:nvSpPr>
        <p:spPr>
          <a:xfrm>
            <a:off x="161275" y="1213425"/>
            <a:ext cx="7948499" cy="645300"/>
          </a:xfrm>
          <a:prstGeom prst="rect">
            <a:avLst/>
          </a:prstGeom>
          <a:noFill/>
          <a:ln>
            <a:noFill/>
          </a:ln>
        </p:spPr>
        <p:txBody>
          <a:bodyPr anchorCtr="0" anchor="ctr" bIns="91425" lIns="91425" rIns="91425" tIns="91425">
            <a:noAutofit/>
          </a:bodyPr>
          <a:lstStyle/>
          <a:p>
            <a:pPr indent="0" lvl="0" marL="0" marR="0" rtl="0" algn="l">
              <a:lnSpc>
                <a:spcPct val="115000"/>
              </a:lnSpc>
              <a:spcBef>
                <a:spcPts val="0"/>
              </a:spcBef>
              <a:spcAft>
                <a:spcPts val="0"/>
              </a:spcAft>
              <a:buClr>
                <a:srgbClr val="000000"/>
              </a:buClr>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ct val="25000"/>
              <a:buFont typeface="Arial"/>
              <a:buNone/>
            </a:pPr>
            <a:r>
              <a:rPr b="0" i="0" lang="en" sz="1200" u="none" cap="none" strike="noStrike">
                <a:solidFill>
                  <a:srgbClr val="000000"/>
                </a:solidFill>
                <a:latin typeface="Arial"/>
                <a:ea typeface="Arial"/>
                <a:cs typeface="Arial"/>
                <a:sym typeface="Arial"/>
              </a:rPr>
              <a:t>OpenPPM has 10 possible roles however 5 are enough to manage a portfolio.  A user can be assigned multiple roles.</a:t>
            </a:r>
          </a:p>
          <a:p>
            <a:pPr indent="0" lvl="0" marL="0" marR="0" rtl="0" algn="l">
              <a:lnSpc>
                <a:spcPct val="115000"/>
              </a:lnSpc>
              <a:spcBef>
                <a:spcPts val="0"/>
              </a:spcBef>
              <a:spcAft>
                <a:spcPts val="0"/>
              </a:spcAft>
              <a:buClr>
                <a:srgbClr val="000000"/>
              </a:buClr>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Font typeface="Arial"/>
              <a:buNone/>
            </a:pPr>
            <a:r>
              <a:t/>
            </a:r>
            <a:endParaRPr b="0" i="0" sz="1100" u="none" cap="none" strike="noStrike">
              <a:solidFill>
                <a:srgbClr val="000000"/>
              </a:solidFill>
              <a:latin typeface="Arial"/>
              <a:ea typeface="Arial"/>
              <a:cs typeface="Arial"/>
              <a:sym typeface="Arial"/>
            </a:endParaRPr>
          </a:p>
        </p:txBody>
      </p:sp>
      <p:sp>
        <p:nvSpPr>
          <p:cNvPr id="84" name="Shape 84"/>
          <p:cNvSpPr txBox="1"/>
          <p:nvPr/>
        </p:nvSpPr>
        <p:spPr>
          <a:xfrm>
            <a:off x="579275" y="1961525"/>
            <a:ext cx="5752800" cy="2722500"/>
          </a:xfrm>
          <a:prstGeom prst="rect">
            <a:avLst/>
          </a:prstGeom>
          <a:noFill/>
          <a:ln>
            <a:noFill/>
          </a:ln>
        </p:spPr>
        <p:txBody>
          <a:bodyPr anchorCtr="0" anchor="t" bIns="91425" lIns="91425" rIns="91425" tIns="91425">
            <a:noAutofit/>
          </a:bodyPr>
          <a:lstStyle/>
          <a:p>
            <a:pPr indent="-304800" lvl="0" marL="457200" marR="0" rtl="0" algn="l">
              <a:lnSpc>
                <a:spcPct val="115000"/>
              </a:lnSpc>
              <a:spcBef>
                <a:spcPts val="0"/>
              </a:spcBef>
              <a:spcAft>
                <a:spcPts val="0"/>
              </a:spcAft>
              <a:buClr>
                <a:srgbClr val="000000"/>
              </a:buClr>
              <a:buSzPct val="100000"/>
              <a:buFont typeface="Arial"/>
              <a:buAutoNum type="arabicPeriod"/>
            </a:pPr>
            <a:r>
              <a:rPr b="1" i="0" lang="en" sz="1200" u="none" cap="none" strike="noStrike">
                <a:solidFill>
                  <a:srgbClr val="000000"/>
                </a:solidFill>
                <a:latin typeface="Arial"/>
                <a:ea typeface="Arial"/>
                <a:cs typeface="Arial"/>
                <a:sym typeface="Arial"/>
              </a:rPr>
              <a:t>Investment Manager (IM)</a:t>
            </a:r>
            <a:r>
              <a:rPr b="0" i="0" lang="en" sz="1200" u="none" cap="none" strike="noStrike">
                <a:solidFill>
                  <a:srgbClr val="000000"/>
                </a:solidFill>
                <a:latin typeface="Arial"/>
                <a:ea typeface="Arial"/>
                <a:cs typeface="Arial"/>
                <a:sym typeface="Arial"/>
              </a:rPr>
              <a:t>: Responsible for managing the projects pending approval, or investments, providing tracking information.</a:t>
            </a:r>
          </a:p>
          <a:p>
            <a:pPr indent="-304800" lvl="0" marL="457200" marR="0" rtl="0" algn="l">
              <a:lnSpc>
                <a:spcPct val="115000"/>
              </a:lnSpc>
              <a:spcBef>
                <a:spcPts val="0"/>
              </a:spcBef>
              <a:spcAft>
                <a:spcPts val="0"/>
              </a:spcAft>
              <a:buClr>
                <a:srgbClr val="000000"/>
              </a:buClr>
              <a:buSzPct val="100000"/>
              <a:buFont typeface="Arial"/>
              <a:buAutoNum type="arabicPeriod"/>
            </a:pPr>
            <a:r>
              <a:rPr b="1" i="0" lang="en" sz="1200" u="none" cap="none" strike="noStrike">
                <a:solidFill>
                  <a:srgbClr val="000000"/>
                </a:solidFill>
                <a:latin typeface="Arial"/>
                <a:ea typeface="Arial"/>
                <a:cs typeface="Arial"/>
                <a:sym typeface="Arial"/>
              </a:rPr>
              <a:t>Project Management Office (PMO)</a:t>
            </a:r>
            <a:r>
              <a:rPr b="0" i="0" lang="en" sz="1200" u="none" cap="none" strike="noStrike">
                <a:solidFill>
                  <a:srgbClr val="000000"/>
                </a:solidFill>
                <a:latin typeface="Arial"/>
                <a:ea typeface="Arial"/>
                <a:cs typeface="Arial"/>
                <a:sym typeface="Arial"/>
              </a:rPr>
              <a:t>: Define processes and quality standards, monitors the performance of programs and components, centralized administrative support and provides information for decision-making.</a:t>
            </a:r>
          </a:p>
          <a:p>
            <a:pPr indent="-304800" lvl="0" marL="457200" marR="0" rtl="0" algn="l">
              <a:lnSpc>
                <a:spcPct val="115000"/>
              </a:lnSpc>
              <a:spcBef>
                <a:spcPts val="0"/>
              </a:spcBef>
              <a:spcAft>
                <a:spcPts val="0"/>
              </a:spcAft>
              <a:buClr>
                <a:srgbClr val="000000"/>
              </a:buClr>
              <a:buSzPct val="100000"/>
              <a:buFont typeface="Arial"/>
              <a:buAutoNum type="arabicPeriod"/>
            </a:pPr>
            <a:r>
              <a:rPr b="1" i="0" lang="en" sz="1200" u="none" cap="none" strike="noStrike">
                <a:solidFill>
                  <a:srgbClr val="000000"/>
                </a:solidFill>
                <a:latin typeface="Arial"/>
                <a:ea typeface="Arial"/>
                <a:cs typeface="Arial"/>
                <a:sym typeface="Arial"/>
              </a:rPr>
              <a:t>Resource Manager (RM)</a:t>
            </a:r>
            <a:r>
              <a:rPr b="0" i="0" lang="en" sz="1200" u="none" cap="none" strike="noStrike">
                <a:solidFill>
                  <a:srgbClr val="000000"/>
                </a:solidFill>
                <a:latin typeface="Arial"/>
                <a:ea typeface="Arial"/>
                <a:cs typeface="Arial"/>
                <a:sym typeface="Arial"/>
              </a:rPr>
              <a:t>: Responsible for ensuring the availability of human resources as planned, the capacity management and training.</a:t>
            </a:r>
          </a:p>
          <a:p>
            <a:pPr indent="-304800" lvl="0" marL="457200" marR="0" rtl="0" algn="l">
              <a:lnSpc>
                <a:spcPct val="115000"/>
              </a:lnSpc>
              <a:spcBef>
                <a:spcPts val="0"/>
              </a:spcBef>
              <a:spcAft>
                <a:spcPts val="0"/>
              </a:spcAft>
              <a:buClr>
                <a:srgbClr val="000000"/>
              </a:buClr>
              <a:buSzPct val="100000"/>
              <a:buFont typeface="Arial"/>
              <a:buAutoNum type="arabicPeriod"/>
            </a:pPr>
            <a:r>
              <a:rPr b="1" i="0" lang="en" sz="1200" u="none" cap="none" strike="noStrike">
                <a:solidFill>
                  <a:srgbClr val="000000"/>
                </a:solidFill>
                <a:latin typeface="Arial"/>
                <a:ea typeface="Arial"/>
                <a:cs typeface="Arial"/>
                <a:sym typeface="Arial"/>
              </a:rPr>
              <a:t>Project Manager (PM)</a:t>
            </a:r>
            <a:r>
              <a:rPr b="0" i="0" lang="en" sz="1200" u="none" cap="none" strike="noStrike">
                <a:solidFill>
                  <a:srgbClr val="000000"/>
                </a:solidFill>
                <a:latin typeface="Arial"/>
                <a:ea typeface="Arial"/>
                <a:cs typeface="Arial"/>
                <a:sym typeface="Arial"/>
              </a:rPr>
              <a:t>: Responsible for managing the approved projects, leading the project team and provide tracking information. </a:t>
            </a:r>
          </a:p>
          <a:p>
            <a:pPr indent="-304800" lvl="0" marL="457200" marR="0" rtl="0" algn="l">
              <a:lnSpc>
                <a:spcPct val="115000"/>
              </a:lnSpc>
              <a:spcBef>
                <a:spcPts val="0"/>
              </a:spcBef>
              <a:spcAft>
                <a:spcPts val="0"/>
              </a:spcAft>
              <a:buClr>
                <a:srgbClr val="000000"/>
              </a:buClr>
              <a:buSzPct val="100000"/>
              <a:buFont typeface="Arial"/>
              <a:buAutoNum type="arabicPeriod"/>
            </a:pPr>
            <a:r>
              <a:rPr b="1" i="0" lang="en" sz="1200" u="none" cap="none" strike="noStrike">
                <a:solidFill>
                  <a:srgbClr val="000000"/>
                </a:solidFill>
                <a:latin typeface="Arial"/>
                <a:ea typeface="Arial"/>
                <a:cs typeface="Arial"/>
                <a:sym typeface="Arial"/>
              </a:rPr>
              <a:t>Team Member (TM)</a:t>
            </a:r>
            <a:r>
              <a:rPr b="0" i="0" lang="en" sz="1200" u="none" cap="none" strike="noStrike">
                <a:solidFill>
                  <a:srgbClr val="000000"/>
                </a:solidFill>
                <a:latin typeface="Arial"/>
                <a:ea typeface="Arial"/>
                <a:cs typeface="Arial"/>
                <a:sym typeface="Arial"/>
              </a:rPr>
              <a:t>: A person assigned to the project team, a source of direct costs, responsible for allocating hours and expenses.</a:t>
            </a:r>
          </a:p>
          <a:p>
            <a:pPr indent="0" lvl="0" marL="0" marR="0" rtl="0" algn="l">
              <a:lnSpc>
                <a:spcPct val="115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descr="OpenPPM Roles.PNG" id="85" name="Shape 85"/>
          <p:cNvPicPr preferRelativeResize="0"/>
          <p:nvPr/>
        </p:nvPicPr>
        <p:blipFill rotWithShape="1">
          <a:blip r:embed="rId3">
            <a:alphaModFix/>
          </a:blip>
          <a:srcRect b="0" l="0" r="0" t="0"/>
          <a:stretch/>
        </p:blipFill>
        <p:spPr>
          <a:xfrm>
            <a:off x="6471725" y="1961525"/>
            <a:ext cx="2197090" cy="23779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Shape 91"/>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Shape 92"/>
          <p:cNvSpPr txBox="1"/>
          <p:nvPr/>
        </p:nvSpPr>
        <p:spPr>
          <a:xfrm>
            <a:off x="94625" y="391950"/>
            <a:ext cx="43526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Workflow</a:t>
            </a:r>
          </a:p>
        </p:txBody>
      </p:sp>
      <p:pic>
        <p:nvPicPr>
          <p:cNvPr descr="OpenPPM General Workflow.png" id="93" name="Shape 93"/>
          <p:cNvPicPr preferRelativeResize="0"/>
          <p:nvPr/>
        </p:nvPicPr>
        <p:blipFill rotWithShape="1">
          <a:blip r:embed="rId3">
            <a:alphaModFix/>
          </a:blip>
          <a:srcRect b="0" l="0" r="0" t="0"/>
          <a:stretch/>
        </p:blipFill>
        <p:spPr>
          <a:xfrm>
            <a:off x="94625" y="1401700"/>
            <a:ext cx="5044929" cy="3625275"/>
          </a:xfrm>
          <a:prstGeom prst="rect">
            <a:avLst/>
          </a:prstGeom>
          <a:noFill/>
          <a:ln>
            <a:noFill/>
          </a:ln>
        </p:spPr>
      </p:pic>
      <p:sp>
        <p:nvSpPr>
          <p:cNvPr id="94" name="Shape 94"/>
          <p:cNvSpPr txBox="1"/>
          <p:nvPr/>
        </p:nvSpPr>
        <p:spPr>
          <a:xfrm>
            <a:off x="5572950" y="1502100"/>
            <a:ext cx="3195899" cy="24369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OpenPPM addresses the complete project management cycle as defined by PMBOK.  The depth of usage is defined by company management.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The use of OpenPPM can start with basic requirements as identified by the Blue Spurs Resource List spreadsheet and expand as additional requirements are identified.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Shape 100"/>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Shape 101"/>
          <p:cNvSpPr txBox="1"/>
          <p:nvPr/>
        </p:nvSpPr>
        <p:spPr>
          <a:xfrm>
            <a:off x="94625" y="391950"/>
            <a:ext cx="59324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Investment - IM</a:t>
            </a:r>
          </a:p>
        </p:txBody>
      </p:sp>
      <p:sp>
        <p:nvSpPr>
          <p:cNvPr id="102" name="Shape 102"/>
          <p:cNvSpPr txBox="1"/>
          <p:nvPr/>
        </p:nvSpPr>
        <p:spPr>
          <a:xfrm>
            <a:off x="99875" y="1302350"/>
            <a:ext cx="5932499" cy="35157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626262"/>
              </a:buClr>
              <a:buSzPct val="25000"/>
              <a:buFont typeface="Arial"/>
              <a:buNone/>
            </a:pPr>
            <a:r>
              <a:rPr b="0" i="0" lang="en" sz="1400" u="none" cap="none" strike="noStrike">
                <a:solidFill>
                  <a:srgbClr val="626262"/>
                </a:solidFill>
                <a:highlight>
                  <a:srgbClr val="FFFFFF"/>
                </a:highlight>
                <a:latin typeface="Arial"/>
                <a:ea typeface="Arial"/>
                <a:cs typeface="Arial"/>
                <a:sym typeface="Arial"/>
              </a:rPr>
              <a:t>Registers and updates information related to the sales and can include:</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Tentative budget</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Probability</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Priority</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Business category </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Start and finish baseline</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Contract type</a:t>
            </a:r>
          </a:p>
          <a:p>
            <a:pPr indent="-228600" lvl="0" marL="457200" marR="0" rtl="0" algn="l">
              <a:lnSpc>
                <a:spcPct val="100000"/>
              </a:lnSpc>
              <a:spcBef>
                <a:spcPts val="0"/>
              </a:spcBef>
              <a:spcAft>
                <a:spcPts val="0"/>
              </a:spcAft>
              <a:buClr>
                <a:srgbClr val="626262"/>
              </a:buClr>
              <a:buSzPct val="100000"/>
              <a:buFont typeface="Arial"/>
              <a:buChar char="●"/>
            </a:pPr>
            <a:r>
              <a:rPr b="0" i="0" lang="en" sz="1400" u="none" cap="none" strike="noStrike">
                <a:solidFill>
                  <a:srgbClr val="626262"/>
                </a:solidFill>
                <a:highlight>
                  <a:srgbClr val="FFFFFF"/>
                </a:highlight>
                <a:latin typeface="Arial"/>
                <a:ea typeface="Arial"/>
                <a:cs typeface="Arial"/>
                <a:sym typeface="Arial"/>
              </a:rPr>
              <a:t>Geographic location</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2626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26262"/>
              </a:solidFill>
              <a:highlight>
                <a:srgbClr val="FFFFFF"/>
              </a:highlight>
              <a:latin typeface="Arial"/>
              <a:ea typeface="Arial"/>
              <a:cs typeface="Arial"/>
              <a:sym typeface="Arial"/>
            </a:endParaRPr>
          </a:p>
        </p:txBody>
      </p:sp>
      <p:pic>
        <p:nvPicPr>
          <p:cNvPr id="103" name="Shape 103"/>
          <p:cNvPicPr preferRelativeResize="0"/>
          <p:nvPr/>
        </p:nvPicPr>
        <p:blipFill rotWithShape="1">
          <a:blip r:embed="rId3">
            <a:alphaModFix/>
          </a:blip>
          <a:srcRect b="0" l="0" r="0" t="0"/>
          <a:stretch/>
        </p:blipFill>
        <p:spPr>
          <a:xfrm>
            <a:off x="2826425" y="1712647"/>
            <a:ext cx="6229700" cy="26853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Shape 109"/>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descr="BlueSurs-Logo-noTagline_CMYK-PNG-Horizontal.png" id="110" name="Shape 110"/>
          <p:cNvPicPr preferRelativeResize="0"/>
          <p:nvPr/>
        </p:nvPicPr>
        <p:blipFill rotWithShape="1">
          <a:blip r:embed="rId3">
            <a:alphaModFix/>
          </a:blip>
          <a:srcRect b="0" l="0" r="0" t="0"/>
          <a:stretch/>
        </p:blipFill>
        <p:spPr>
          <a:xfrm>
            <a:off x="7252274" y="4541473"/>
            <a:ext cx="1803849" cy="544173"/>
          </a:xfrm>
          <a:prstGeom prst="rect">
            <a:avLst/>
          </a:prstGeom>
          <a:noFill/>
          <a:ln>
            <a:noFill/>
          </a:ln>
        </p:spPr>
      </p:pic>
      <p:sp>
        <p:nvSpPr>
          <p:cNvPr id="111" name="Shape 111"/>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Investment - Summary</a:t>
            </a:r>
          </a:p>
        </p:txBody>
      </p:sp>
      <p:pic>
        <p:nvPicPr>
          <p:cNvPr id="112" name="Shape 112"/>
          <p:cNvPicPr preferRelativeResize="0"/>
          <p:nvPr/>
        </p:nvPicPr>
        <p:blipFill rotWithShape="1">
          <a:blip r:embed="rId4">
            <a:alphaModFix/>
          </a:blip>
          <a:srcRect b="0" l="0" r="0" t="0"/>
          <a:stretch/>
        </p:blipFill>
        <p:spPr>
          <a:xfrm>
            <a:off x="152400" y="1365825"/>
            <a:ext cx="8839199" cy="1332136"/>
          </a:xfrm>
          <a:prstGeom prst="rect">
            <a:avLst/>
          </a:prstGeom>
          <a:noFill/>
          <a:ln>
            <a:noFill/>
          </a:ln>
        </p:spPr>
      </p:pic>
      <p:pic>
        <p:nvPicPr>
          <p:cNvPr id="113" name="Shape 113"/>
          <p:cNvPicPr preferRelativeResize="0"/>
          <p:nvPr/>
        </p:nvPicPr>
        <p:blipFill rotWithShape="1">
          <a:blip r:embed="rId5">
            <a:alphaModFix/>
          </a:blip>
          <a:srcRect b="0" l="0" r="0" t="0"/>
          <a:stretch/>
        </p:blipFill>
        <p:spPr>
          <a:xfrm>
            <a:off x="152400" y="2790435"/>
            <a:ext cx="3406767" cy="2140738"/>
          </a:xfrm>
          <a:prstGeom prst="rect">
            <a:avLst/>
          </a:prstGeom>
          <a:noFill/>
          <a:ln>
            <a:noFill/>
          </a:ln>
        </p:spPr>
      </p:pic>
      <p:sp>
        <p:nvSpPr>
          <p:cNvPr id="114" name="Shape 114"/>
          <p:cNvSpPr txBox="1"/>
          <p:nvPr/>
        </p:nvSpPr>
        <p:spPr>
          <a:xfrm>
            <a:off x="3955000" y="2870375"/>
            <a:ext cx="5036700" cy="16080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Investment overviews include:</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Future project summaries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Advanced filtering</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Status reports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Schedule charts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Probability charts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Links to supporting documentation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x="0" y="0"/>
          <a:ext cx="0" cy="0"/>
          <a:chOff x="0" y="0"/>
          <a:chExt cx="0" cy="0"/>
        </a:xfrm>
      </p:grpSpPr>
      <p:sp>
        <p:nvSpPr>
          <p:cNvPr id="119" name="Shape 119"/>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Shape 120"/>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Shape 121"/>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Planning - PMO</a:t>
            </a:r>
          </a:p>
        </p:txBody>
      </p:sp>
      <p:sp>
        <p:nvSpPr>
          <p:cNvPr id="122" name="Shape 122"/>
          <p:cNvSpPr txBox="1"/>
          <p:nvPr/>
        </p:nvSpPr>
        <p:spPr>
          <a:xfrm>
            <a:off x="94625" y="1321800"/>
            <a:ext cx="6083099" cy="31065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Planning can occur with an investment or an approved project.</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Planning includes defining as much as possible:</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Project scope (Kanban or Agile by sprint or epic)</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Tentative schedule</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Planned costs ($, hours, expenses, etc.)</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Planned human resources (proposed or assigned)</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Team calendar</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Planning also includes: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Risk management (risk register, issues and assumptions)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Procurement (SOW, work schedule, payment schedule)</a:t>
            </a:r>
          </a:p>
        </p:txBody>
      </p:sp>
      <p:pic>
        <p:nvPicPr>
          <p:cNvPr id="123" name="Shape 123"/>
          <p:cNvPicPr preferRelativeResize="0"/>
          <p:nvPr/>
        </p:nvPicPr>
        <p:blipFill rotWithShape="1">
          <a:blip r:embed="rId3">
            <a:alphaModFix/>
          </a:blip>
          <a:srcRect b="0" l="0" r="0" t="0"/>
          <a:stretch/>
        </p:blipFill>
        <p:spPr>
          <a:xfrm>
            <a:off x="5431250" y="1436550"/>
            <a:ext cx="3475474" cy="24809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x="0" y="0"/>
          <a:ext cx="0" cy="0"/>
          <a:chOff x="0" y="0"/>
          <a:chExt cx="0" cy="0"/>
        </a:xfrm>
      </p:grpSpPr>
      <p:sp>
        <p:nvSpPr>
          <p:cNvPr id="128" name="Shape 128"/>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Shape 129"/>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Shape 130"/>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Plan Scope</a:t>
            </a:r>
          </a:p>
        </p:txBody>
      </p:sp>
      <p:sp>
        <p:nvSpPr>
          <p:cNvPr id="131" name="Shape 131"/>
          <p:cNvSpPr txBox="1"/>
          <p:nvPr/>
        </p:nvSpPr>
        <p:spPr>
          <a:xfrm>
            <a:off x="94625" y="2850300"/>
            <a:ext cx="5508299" cy="1738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1" i="0" lang="en" sz="1400" u="none" cap="none" strike="noStrike">
                <a:solidFill>
                  <a:srgbClr val="222222"/>
                </a:solidFill>
                <a:highlight>
                  <a:srgbClr val="FFFFFF"/>
                </a:highlight>
                <a:latin typeface="Arial"/>
                <a:ea typeface="Arial"/>
                <a:cs typeface="Arial"/>
                <a:sym typeface="Arial"/>
              </a:rPr>
              <a:t>Project scope</a:t>
            </a:r>
            <a:r>
              <a:rPr b="0" i="0" lang="en" sz="1400" u="none" cap="none" strike="noStrike">
                <a:solidFill>
                  <a:srgbClr val="222222"/>
                </a:solidFill>
                <a:highlight>
                  <a:srgbClr val="FFFFFF"/>
                </a:highlight>
                <a:latin typeface="Arial"/>
                <a:ea typeface="Arial"/>
                <a:cs typeface="Arial"/>
                <a:sym typeface="Arial"/>
              </a:rPr>
              <a:t> is the part of project planning that involves determining and documenting a list of specific project goals, deliverables, features, functions, tasks, deadlines, and ultimately costs. Plan Scope In OpenPPM consists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Scope statement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Work breakdown structure (WBS)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Deliverables</a:t>
            </a:r>
          </a:p>
        </p:txBody>
      </p:sp>
      <p:pic>
        <p:nvPicPr>
          <p:cNvPr id="132" name="Shape 132"/>
          <p:cNvPicPr preferRelativeResize="0"/>
          <p:nvPr/>
        </p:nvPicPr>
        <p:blipFill rotWithShape="1">
          <a:blip r:embed="rId3">
            <a:alphaModFix/>
          </a:blip>
          <a:srcRect b="0" l="0" r="0" t="0"/>
          <a:stretch/>
        </p:blipFill>
        <p:spPr>
          <a:xfrm>
            <a:off x="0" y="1321800"/>
            <a:ext cx="9143998" cy="1423170"/>
          </a:xfrm>
          <a:prstGeom prst="rect">
            <a:avLst/>
          </a:prstGeom>
          <a:noFill/>
          <a:ln>
            <a:noFill/>
          </a:ln>
        </p:spPr>
      </p:pic>
      <p:pic>
        <p:nvPicPr>
          <p:cNvPr id="133" name="Shape 133"/>
          <p:cNvPicPr preferRelativeResize="0"/>
          <p:nvPr/>
        </p:nvPicPr>
        <p:blipFill rotWithShape="1">
          <a:blip r:embed="rId4">
            <a:alphaModFix/>
          </a:blip>
          <a:srcRect b="0" l="0" r="0" t="0"/>
          <a:stretch/>
        </p:blipFill>
        <p:spPr>
          <a:xfrm>
            <a:off x="5602932" y="2966436"/>
            <a:ext cx="3421058" cy="12677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7" name="Shape 137"/>
        <p:cNvGrpSpPr/>
        <p:nvPr/>
      </p:nvGrpSpPr>
      <p:grpSpPr>
        <a:xfrm>
          <a:off x="0" y="0"/>
          <a:ext cx="0" cy="0"/>
          <a:chOff x="0" y="0"/>
          <a:chExt cx="0" cy="0"/>
        </a:xfrm>
      </p:grpSpPr>
      <p:sp>
        <p:nvSpPr>
          <p:cNvPr id="138" name="Shape 138"/>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Shape 139"/>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Shape 140"/>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Tentative Schedule </a:t>
            </a:r>
          </a:p>
        </p:txBody>
      </p:sp>
      <p:sp>
        <p:nvSpPr>
          <p:cNvPr id="141" name="Shape 141"/>
          <p:cNvSpPr txBox="1"/>
          <p:nvPr/>
        </p:nvSpPr>
        <p:spPr>
          <a:xfrm>
            <a:off x="94625" y="1321800"/>
            <a:ext cx="4279799" cy="1738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1" i="0" lang="en" sz="1400" u="none" cap="none" strike="noStrike">
                <a:solidFill>
                  <a:srgbClr val="222222"/>
                </a:solidFill>
                <a:highlight>
                  <a:srgbClr val="FFFFFF"/>
                </a:highlight>
                <a:latin typeface="Arial"/>
                <a:ea typeface="Arial"/>
                <a:cs typeface="Arial"/>
                <a:sym typeface="Arial"/>
              </a:rPr>
              <a:t>Project Schedule</a:t>
            </a:r>
            <a:r>
              <a:rPr b="0" i="0" lang="en" sz="1400" u="none" cap="none" strike="noStrike">
                <a:solidFill>
                  <a:srgbClr val="222222"/>
                </a:solidFill>
                <a:highlight>
                  <a:srgbClr val="FFFFFF"/>
                </a:highlight>
                <a:latin typeface="Arial"/>
                <a:ea typeface="Arial"/>
                <a:cs typeface="Arial"/>
                <a:sym typeface="Arial"/>
              </a:rPr>
              <a:t> consists of:</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Schedule high level description</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Activity list defining start and finish baseline of the WBS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Milestones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Schedule chart</a:t>
            </a:r>
          </a:p>
        </p:txBody>
      </p:sp>
      <p:pic>
        <p:nvPicPr>
          <p:cNvPr id="142" name="Shape 142"/>
          <p:cNvPicPr preferRelativeResize="0"/>
          <p:nvPr/>
        </p:nvPicPr>
        <p:blipFill rotWithShape="1">
          <a:blip r:embed="rId3">
            <a:alphaModFix/>
          </a:blip>
          <a:srcRect b="0" l="0" r="0" t="0"/>
          <a:stretch/>
        </p:blipFill>
        <p:spPr>
          <a:xfrm>
            <a:off x="4554250" y="1321804"/>
            <a:ext cx="4420623" cy="2070423"/>
          </a:xfrm>
          <a:prstGeom prst="rect">
            <a:avLst/>
          </a:prstGeom>
          <a:noFill/>
          <a:ln>
            <a:noFill/>
          </a:ln>
        </p:spPr>
      </p:pic>
      <p:pic>
        <p:nvPicPr>
          <p:cNvPr id="143" name="Shape 143"/>
          <p:cNvPicPr preferRelativeResize="0"/>
          <p:nvPr/>
        </p:nvPicPr>
        <p:blipFill rotWithShape="1">
          <a:blip r:embed="rId4">
            <a:alphaModFix/>
          </a:blip>
          <a:srcRect b="0" l="0" r="0" t="0"/>
          <a:stretch/>
        </p:blipFill>
        <p:spPr>
          <a:xfrm>
            <a:off x="152400" y="2927425"/>
            <a:ext cx="3833289" cy="2070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Shape 149"/>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Shape 150"/>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Planned Costs </a:t>
            </a:r>
          </a:p>
        </p:txBody>
      </p:sp>
      <p:sp>
        <p:nvSpPr>
          <p:cNvPr id="151" name="Shape 151"/>
          <p:cNvSpPr txBox="1"/>
          <p:nvPr/>
        </p:nvSpPr>
        <p:spPr>
          <a:xfrm>
            <a:off x="94625" y="1321800"/>
            <a:ext cx="4279799" cy="1738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1" i="0" lang="en" sz="1400" u="none" cap="none" strike="noStrike">
                <a:solidFill>
                  <a:srgbClr val="222222"/>
                </a:solidFill>
                <a:highlight>
                  <a:srgbClr val="FFFFFF"/>
                </a:highlight>
                <a:latin typeface="Arial"/>
                <a:ea typeface="Arial"/>
                <a:cs typeface="Arial"/>
                <a:sym typeface="Arial"/>
              </a:rPr>
              <a:t>Project Planned Costs </a:t>
            </a:r>
            <a:r>
              <a:rPr b="0" i="0" lang="en" sz="1400" u="none" cap="none" strike="noStrike">
                <a:solidFill>
                  <a:srgbClr val="222222"/>
                </a:solidFill>
                <a:highlight>
                  <a:srgbClr val="FFFFFF"/>
                </a:highlight>
                <a:latin typeface="Arial"/>
                <a:ea typeface="Arial"/>
                <a:cs typeface="Arial"/>
                <a:sym typeface="Arial"/>
              </a:rPr>
              <a:t>reflect the project budget and consists of:</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Funding and funding chart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Plan costs and chart (Budget for WBS)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Cost details comprised of expenses, direct costs and reserves </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Financial chart</a:t>
            </a:r>
          </a:p>
        </p:txBody>
      </p:sp>
      <p:pic>
        <p:nvPicPr>
          <p:cNvPr id="152" name="Shape 152"/>
          <p:cNvPicPr preferRelativeResize="0"/>
          <p:nvPr/>
        </p:nvPicPr>
        <p:blipFill rotWithShape="1">
          <a:blip r:embed="rId3">
            <a:alphaModFix/>
          </a:blip>
          <a:srcRect b="0" l="0" r="0" t="0"/>
          <a:stretch/>
        </p:blipFill>
        <p:spPr>
          <a:xfrm>
            <a:off x="4334475" y="1321800"/>
            <a:ext cx="4464774" cy="2721888"/>
          </a:xfrm>
          <a:prstGeom prst="rect">
            <a:avLst/>
          </a:prstGeom>
          <a:noFill/>
          <a:ln>
            <a:noFill/>
          </a:ln>
        </p:spPr>
      </p:pic>
      <p:pic>
        <p:nvPicPr>
          <p:cNvPr id="153" name="Shape 153"/>
          <p:cNvPicPr preferRelativeResize="0"/>
          <p:nvPr/>
        </p:nvPicPr>
        <p:blipFill rotWithShape="1">
          <a:blip r:embed="rId4">
            <a:alphaModFix/>
          </a:blip>
          <a:srcRect b="0" l="0" r="0" t="0"/>
          <a:stretch/>
        </p:blipFill>
        <p:spPr>
          <a:xfrm>
            <a:off x="142425" y="3168374"/>
            <a:ext cx="4588299" cy="17381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7" name="Shape 157"/>
        <p:cNvGrpSpPr/>
        <p:nvPr/>
      </p:nvGrpSpPr>
      <p:grpSpPr>
        <a:xfrm>
          <a:off x="0" y="0"/>
          <a:ext cx="0" cy="0"/>
          <a:chOff x="0" y="0"/>
          <a:chExt cx="0" cy="0"/>
        </a:xfrm>
      </p:grpSpPr>
      <p:sp>
        <p:nvSpPr>
          <p:cNvPr id="158" name="Shape 158"/>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Shape 159"/>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Shape 160"/>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Human Resources </a:t>
            </a:r>
          </a:p>
        </p:txBody>
      </p:sp>
      <p:sp>
        <p:nvSpPr>
          <p:cNvPr id="161" name="Shape 161"/>
          <p:cNvSpPr txBox="1"/>
          <p:nvPr/>
        </p:nvSpPr>
        <p:spPr>
          <a:xfrm>
            <a:off x="94625" y="1321800"/>
            <a:ext cx="4279799" cy="32195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Staff have the role of Team Member. In OpenPPM the staff profile identifies: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Name</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Job category(s) </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Skills </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Resource pool</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PMO can search resources using any grouping of identifiers.</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cost rate is used for planned and controlled costs applied to budget management.  Costs can be a charged rate or time unit.</a:t>
            </a:r>
          </a:p>
        </p:txBody>
      </p:sp>
      <p:pic>
        <p:nvPicPr>
          <p:cNvPr id="162" name="Shape 162"/>
          <p:cNvPicPr preferRelativeResize="0"/>
          <p:nvPr/>
        </p:nvPicPr>
        <p:blipFill rotWithShape="1">
          <a:blip r:embed="rId3">
            <a:alphaModFix/>
          </a:blip>
          <a:srcRect b="0" l="0" r="0" t="0"/>
          <a:stretch/>
        </p:blipFill>
        <p:spPr>
          <a:xfrm>
            <a:off x="4526825" y="1365825"/>
            <a:ext cx="4357779" cy="30232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sp>
        <p:nvSpPr>
          <p:cNvPr id="167" name="Shape 167"/>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Shape 168"/>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Shape 169"/>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Planned Human Resources </a:t>
            </a:r>
          </a:p>
        </p:txBody>
      </p:sp>
      <p:sp>
        <p:nvSpPr>
          <p:cNvPr id="170" name="Shape 170"/>
          <p:cNvSpPr txBox="1"/>
          <p:nvPr/>
        </p:nvSpPr>
        <p:spPr>
          <a:xfrm>
            <a:off x="94625" y="1321800"/>
            <a:ext cx="4279799" cy="23076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PMO builds a project team by:</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Searching for available resources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Once identified they are assigned to an activity based on their job category</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Workload % is also entered with an assigned date range. (The default is the activity date range.)</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At this point staff are pre-assigned to the project pending approval by RM.</a:t>
            </a:r>
          </a:p>
        </p:txBody>
      </p:sp>
      <p:pic>
        <p:nvPicPr>
          <p:cNvPr id="171" name="Shape 171"/>
          <p:cNvPicPr preferRelativeResize="0"/>
          <p:nvPr/>
        </p:nvPicPr>
        <p:blipFill rotWithShape="1">
          <a:blip r:embed="rId3">
            <a:alphaModFix/>
          </a:blip>
          <a:srcRect b="0" l="0" r="0" t="0"/>
          <a:stretch/>
        </p:blipFill>
        <p:spPr>
          <a:xfrm>
            <a:off x="4856400" y="1365825"/>
            <a:ext cx="3952267" cy="30232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5" name="Shape 175"/>
        <p:cNvGrpSpPr/>
        <p:nvPr/>
      </p:nvGrpSpPr>
      <p:grpSpPr>
        <a:xfrm>
          <a:off x="0" y="0"/>
          <a:ext cx="0" cy="0"/>
          <a:chOff x="0" y="0"/>
          <a:chExt cx="0" cy="0"/>
        </a:xfrm>
      </p:grpSpPr>
      <p:sp>
        <p:nvSpPr>
          <p:cNvPr id="176" name="Shape 176"/>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Shape 177"/>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Shape 178"/>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Planned Human Resources </a:t>
            </a:r>
          </a:p>
        </p:txBody>
      </p:sp>
      <p:sp>
        <p:nvSpPr>
          <p:cNvPr id="179" name="Shape 179"/>
          <p:cNvSpPr txBox="1"/>
          <p:nvPr/>
        </p:nvSpPr>
        <p:spPr>
          <a:xfrm>
            <a:off x="94625" y="1321800"/>
            <a:ext cx="4539600" cy="14187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With OpenPPM Planned Human Resources consist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Team Members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Find available staff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Resource capacity planning grid of approved staff</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Organizational breakdown structure for the team</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p:txBody>
      </p:sp>
      <p:pic>
        <p:nvPicPr>
          <p:cNvPr id="180" name="Shape 180"/>
          <p:cNvPicPr preferRelativeResize="0"/>
          <p:nvPr/>
        </p:nvPicPr>
        <p:blipFill rotWithShape="1">
          <a:blip r:embed="rId3">
            <a:alphaModFix/>
          </a:blip>
          <a:srcRect b="0" l="0" r="0" t="0"/>
          <a:stretch/>
        </p:blipFill>
        <p:spPr>
          <a:xfrm>
            <a:off x="0" y="2631630"/>
            <a:ext cx="9144001" cy="1959788"/>
          </a:xfrm>
          <a:prstGeom prst="rect">
            <a:avLst/>
          </a:prstGeom>
          <a:noFill/>
          <a:ln>
            <a:noFill/>
          </a:ln>
        </p:spPr>
      </p:pic>
      <p:pic>
        <p:nvPicPr>
          <p:cNvPr id="181" name="Shape 181"/>
          <p:cNvPicPr preferRelativeResize="0"/>
          <p:nvPr/>
        </p:nvPicPr>
        <p:blipFill rotWithShape="1">
          <a:blip r:embed="rId4">
            <a:alphaModFix/>
          </a:blip>
          <a:srcRect b="0" l="0" r="0" t="0"/>
          <a:stretch/>
        </p:blipFill>
        <p:spPr>
          <a:xfrm>
            <a:off x="5261973" y="1261076"/>
            <a:ext cx="3543449" cy="21460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5" name="Shape 185"/>
        <p:cNvGrpSpPr/>
        <p:nvPr/>
      </p:nvGrpSpPr>
      <p:grpSpPr>
        <a:xfrm>
          <a:off x="0" y="0"/>
          <a:ext cx="0" cy="0"/>
          <a:chOff x="0" y="0"/>
          <a:chExt cx="0" cy="0"/>
        </a:xfrm>
      </p:grpSpPr>
      <p:sp>
        <p:nvSpPr>
          <p:cNvPr id="186" name="Shape 186"/>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Shape 187"/>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Shape 188"/>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Risks, Issues and Assumptions </a:t>
            </a:r>
          </a:p>
        </p:txBody>
      </p:sp>
      <p:sp>
        <p:nvSpPr>
          <p:cNvPr id="189" name="Shape 189"/>
          <p:cNvSpPr txBox="1"/>
          <p:nvPr/>
        </p:nvSpPr>
        <p:spPr>
          <a:xfrm>
            <a:off x="94625" y="1321800"/>
            <a:ext cx="4539600" cy="36158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Within OpenPPM risks, issues and assumptions can be documented at the planning and execution phases.</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Risk Register consists of:</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Risk analysis</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Risk response</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Final disposition</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Reassessment log</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Risk rating log and chart</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Issue management consists of:</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Dates raised, due and closed</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Assignment</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Description and resolution</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Assumption management consists of: </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Originator</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Description</a:t>
            </a:r>
          </a:p>
          <a:p>
            <a:pPr indent="-304800" lvl="0" marL="457200" marR="0" rtl="0" algn="l">
              <a:lnSpc>
                <a:spcPct val="100000"/>
              </a:lnSpc>
              <a:spcBef>
                <a:spcPts val="0"/>
              </a:spcBef>
              <a:spcAft>
                <a:spcPts val="0"/>
              </a:spcAft>
              <a:buClr>
                <a:srgbClr val="222222"/>
              </a:buClr>
              <a:buSzPct val="100000"/>
              <a:buFont typeface="Arial"/>
              <a:buChar char="●"/>
            </a:pPr>
            <a:r>
              <a:rPr b="0" i="0" lang="en" sz="1200" u="none" cap="none" strike="noStrike">
                <a:solidFill>
                  <a:srgbClr val="222222"/>
                </a:solidFill>
                <a:highlight>
                  <a:srgbClr val="FFFFFF"/>
                </a:highlight>
                <a:latin typeface="Arial"/>
                <a:ea typeface="Arial"/>
                <a:cs typeface="Arial"/>
                <a:sym typeface="Arial"/>
              </a:rPr>
              <a:t>Change management if required</a:t>
            </a: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190" name="Shape 190"/>
          <p:cNvPicPr preferRelativeResize="0"/>
          <p:nvPr/>
        </p:nvPicPr>
        <p:blipFill rotWithShape="1">
          <a:blip r:embed="rId3">
            <a:alphaModFix/>
          </a:blip>
          <a:srcRect b="0" l="0" r="0" t="0"/>
          <a:stretch/>
        </p:blipFill>
        <p:spPr>
          <a:xfrm>
            <a:off x="5086250" y="1365825"/>
            <a:ext cx="3725222" cy="317564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Shape 196"/>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Shape 197"/>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Procurement  </a:t>
            </a:r>
          </a:p>
        </p:txBody>
      </p:sp>
      <p:sp>
        <p:nvSpPr>
          <p:cNvPr id="198" name="Shape 198"/>
          <p:cNvSpPr txBox="1"/>
          <p:nvPr/>
        </p:nvSpPr>
        <p:spPr>
          <a:xfrm>
            <a:off x="94625" y="1550400"/>
            <a:ext cx="4539600" cy="24113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Project Procurement is the process used to acquire goods and services to support the project like AWS.</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Within OpenPPM procurement consists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Statement of work</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Work schedule</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Payment schedule consisting of budget and payments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Provider performance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199" name="Shape 199"/>
          <p:cNvPicPr preferRelativeResize="0"/>
          <p:nvPr/>
        </p:nvPicPr>
        <p:blipFill rotWithShape="1">
          <a:blip r:embed="rId3">
            <a:alphaModFix/>
          </a:blip>
          <a:srcRect b="0" l="0" r="0" t="0"/>
          <a:stretch/>
        </p:blipFill>
        <p:spPr>
          <a:xfrm>
            <a:off x="4467025" y="1746825"/>
            <a:ext cx="4204974" cy="1830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3" name="Shape 203"/>
        <p:cNvGrpSpPr/>
        <p:nvPr/>
      </p:nvGrpSpPr>
      <p:grpSpPr>
        <a:xfrm>
          <a:off x="0" y="0"/>
          <a:ext cx="0" cy="0"/>
          <a:chOff x="0" y="0"/>
          <a:chExt cx="0" cy="0"/>
        </a:xfrm>
      </p:grpSpPr>
      <p:sp>
        <p:nvSpPr>
          <p:cNvPr id="204" name="Shape 204"/>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5" name="Shape 205"/>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6" name="Shape 206"/>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Execution   </a:t>
            </a:r>
          </a:p>
        </p:txBody>
      </p:sp>
      <p:sp>
        <p:nvSpPr>
          <p:cNvPr id="207" name="Shape 207"/>
          <p:cNvSpPr txBox="1"/>
          <p:nvPr/>
        </p:nvSpPr>
        <p:spPr>
          <a:xfrm>
            <a:off x="94625" y="1550400"/>
            <a:ext cx="4749299"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When a project is confirmed it moves from approved to execution and is handed to the PM to control the project.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PMO is then responsible for monitoring all projects and has access to control functionality.</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Upon initial login the PM is presented with an overview of all assigned projects consisting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 summary</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Status report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Risk Management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Milestone list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Schedule chart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Dashboard that toggle between % complete, probability, date start, date finish and risk rating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208" name="Shape 208"/>
          <p:cNvPicPr preferRelativeResize="0"/>
          <p:nvPr/>
        </p:nvPicPr>
        <p:blipFill rotWithShape="1">
          <a:blip r:embed="rId3">
            <a:alphaModFix/>
          </a:blip>
          <a:srcRect b="0" l="0" r="0" t="0"/>
          <a:stretch/>
        </p:blipFill>
        <p:spPr>
          <a:xfrm>
            <a:off x="5615573" y="1405775"/>
            <a:ext cx="2903886" cy="31356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x="0" y="0"/>
          <a:ext cx="0" cy="0"/>
          <a:chOff x="0" y="0"/>
          <a:chExt cx="0" cy="0"/>
        </a:xfrm>
      </p:grpSpPr>
      <p:sp>
        <p:nvSpPr>
          <p:cNvPr id="213" name="Shape 213"/>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4" name="Shape 214"/>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5" name="Shape 215"/>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Execution - PM   </a:t>
            </a:r>
          </a:p>
        </p:txBody>
      </p:sp>
      <p:sp>
        <p:nvSpPr>
          <p:cNvPr id="216" name="Shape 216"/>
          <p:cNvSpPr txBox="1"/>
          <p:nvPr/>
        </p:nvSpPr>
        <p:spPr>
          <a:xfrm>
            <a:off x="94625" y="1550400"/>
            <a:ext cx="4539600"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PMs have control over projects they are assigned to.  In OpenPPM this is available through the Control tab that consists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Control Scope: Project status date, deliverables and viewing WBS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Control Schedule: Activity list, milestones and viewing schedule chart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Control Costs: Viewing control funding and chart, earned value management and viewing control costs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Control Human Resources: Team members management, viewing resource capacity planning, viewing OBS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Status Reports</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217" name="Shape 217"/>
          <p:cNvPicPr preferRelativeResize="0"/>
          <p:nvPr/>
        </p:nvPicPr>
        <p:blipFill rotWithShape="1">
          <a:blip r:embed="rId3">
            <a:alphaModFix/>
          </a:blip>
          <a:srcRect b="0" l="0" r="0" t="0"/>
          <a:stretch/>
        </p:blipFill>
        <p:spPr>
          <a:xfrm>
            <a:off x="4786625" y="1365825"/>
            <a:ext cx="4204974" cy="28434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 name="Shape 221"/>
        <p:cNvGrpSpPr/>
        <p:nvPr/>
      </p:nvGrpSpPr>
      <p:grpSpPr>
        <a:xfrm>
          <a:off x="0" y="0"/>
          <a:ext cx="0" cy="0"/>
          <a:chOff x="0" y="0"/>
          <a:chExt cx="0" cy="0"/>
        </a:xfrm>
      </p:grpSpPr>
      <p:sp>
        <p:nvSpPr>
          <p:cNvPr id="222" name="Shape 222"/>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3" name="Shape 223"/>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4" name="Shape 224"/>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Earned Value Management  </a:t>
            </a:r>
          </a:p>
        </p:txBody>
      </p:sp>
      <p:sp>
        <p:nvSpPr>
          <p:cNvPr id="225" name="Shape 225"/>
          <p:cNvSpPr txBox="1"/>
          <p:nvPr/>
        </p:nvSpPr>
        <p:spPr>
          <a:xfrm>
            <a:off x="94625" y="1550400"/>
            <a:ext cx="4539600"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1" i="0" lang="en" sz="1400" u="none" cap="none" strike="noStrike">
                <a:solidFill>
                  <a:srgbClr val="222222"/>
                </a:solidFill>
                <a:highlight>
                  <a:srgbClr val="FFFFFF"/>
                </a:highlight>
                <a:latin typeface="Arial"/>
                <a:ea typeface="Arial"/>
                <a:cs typeface="Arial"/>
                <a:sym typeface="Arial"/>
              </a:rPr>
              <a:t>Earned Value Management</a:t>
            </a:r>
            <a:r>
              <a:rPr b="0" i="0" lang="en" sz="1400" u="none" cap="none" strike="noStrike">
                <a:solidFill>
                  <a:srgbClr val="222222"/>
                </a:solidFill>
                <a:highlight>
                  <a:srgbClr val="FFFFFF"/>
                </a:highlight>
                <a:latin typeface="Arial"/>
                <a:ea typeface="Arial"/>
                <a:cs typeface="Arial"/>
                <a:sym typeface="Arial"/>
              </a:rPr>
              <a:t> (EVM) helps PM and PMO to measure project performance. It is a systematic project management process used to find variances in projects based on the comparison of worked performed and work planned. EVM is used on the cost and schedule control and can be very useful in project forecasting.</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This does require PMs to fully complete JIRA task estimates and insure timesheets are up to date.</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With OpenPPM actual costs are based on team member timesheets that can be populated from Tempo</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226" name="Shape 226"/>
          <p:cNvPicPr preferRelativeResize="0"/>
          <p:nvPr/>
        </p:nvPicPr>
        <p:blipFill rotWithShape="1">
          <a:blip r:embed="rId3">
            <a:alphaModFix/>
          </a:blip>
          <a:srcRect b="0" l="0" r="0" t="0"/>
          <a:stretch/>
        </p:blipFill>
        <p:spPr>
          <a:xfrm>
            <a:off x="5243825" y="1365825"/>
            <a:ext cx="3473521" cy="3023250"/>
          </a:xfrm>
          <a:prstGeom prst="rect">
            <a:avLst/>
          </a:prstGeom>
          <a:noFill/>
          <a:ln>
            <a:noFill/>
          </a:ln>
        </p:spPr>
      </p:pic>
      <p:sp>
        <p:nvSpPr>
          <p:cNvPr id="227" name="Shape 227"/>
          <p:cNvSpPr txBox="1"/>
          <p:nvPr/>
        </p:nvSpPr>
        <p:spPr>
          <a:xfrm>
            <a:off x="5351650" y="4405425"/>
            <a:ext cx="3365699" cy="119700"/>
          </a:xfrm>
          <a:prstGeom prst="rect">
            <a:avLst/>
          </a:prstGeom>
          <a:noFill/>
          <a:ln>
            <a:noFill/>
          </a:ln>
        </p:spPr>
        <p:txBody>
          <a:bodyPr anchorCtr="0" anchor="t" bIns="91425" lIns="91425" rIns="91425" tIns="91425">
            <a:noAutofit/>
          </a:bodyPr>
          <a:lstStyle/>
          <a:p>
            <a:pPr indent="0" lvl="0" marL="0" marR="0" rtl="0" algn="ctr">
              <a:lnSpc>
                <a:spcPct val="100000"/>
              </a:lnSpc>
              <a:spcBef>
                <a:spcPts val="0"/>
              </a:spcBef>
              <a:spcAft>
                <a:spcPts val="0"/>
              </a:spcAft>
              <a:buClr>
                <a:srgbClr val="000000"/>
              </a:buClr>
              <a:buSzPct val="25000"/>
              <a:buFont typeface="Arial"/>
              <a:buNone/>
            </a:pPr>
            <a:r>
              <a:rPr b="0" i="0" lang="en" sz="1000" u="none" cap="none" strike="noStrike">
                <a:solidFill>
                  <a:srgbClr val="000000"/>
                </a:solidFill>
                <a:latin typeface="Arial"/>
                <a:ea typeface="Arial"/>
                <a:cs typeface="Arial"/>
                <a:sym typeface="Arial"/>
              </a:rPr>
              <a:t>Day &amp; Ross Secured Service EVM</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 name="Shape 231"/>
        <p:cNvGrpSpPr/>
        <p:nvPr/>
      </p:nvGrpSpPr>
      <p:grpSpPr>
        <a:xfrm>
          <a:off x="0" y="0"/>
          <a:ext cx="0" cy="0"/>
          <a:chOff x="0" y="0"/>
          <a:chExt cx="0" cy="0"/>
        </a:xfrm>
      </p:grpSpPr>
      <p:sp>
        <p:nvSpPr>
          <p:cNvPr id="232" name="Shape 232"/>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3" name="Shape 233"/>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4" name="Shape 234"/>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Execution - PMO</a:t>
            </a:r>
          </a:p>
        </p:txBody>
      </p:sp>
      <p:sp>
        <p:nvSpPr>
          <p:cNvPr id="235" name="Shape 235"/>
          <p:cNvSpPr txBox="1"/>
          <p:nvPr/>
        </p:nvSpPr>
        <p:spPr>
          <a:xfrm>
            <a:off x="94625" y="1550400"/>
            <a:ext cx="4539600"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1"/>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The PMO is responsible for monitoring and controlling all projects.</a:t>
            </a:r>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Upon initial login the PMO is presented with an overview of all assigned projects consisting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 summary</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Status report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Risk Management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Milestone list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Schedule chart</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Dashboard that toggle between % complete, probability, date start, date finish and risk rating</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Resource capacity planning</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236" name="Shape 236"/>
          <p:cNvPicPr preferRelativeResize="0"/>
          <p:nvPr/>
        </p:nvPicPr>
        <p:blipFill rotWithShape="1">
          <a:blip r:embed="rId3">
            <a:alphaModFix/>
          </a:blip>
          <a:srcRect b="0" l="0" r="0" t="0"/>
          <a:stretch/>
        </p:blipFill>
        <p:spPr>
          <a:xfrm>
            <a:off x="4786625" y="1365825"/>
            <a:ext cx="3889999" cy="32323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0" name="Shape 240"/>
        <p:cNvGrpSpPr/>
        <p:nvPr/>
      </p:nvGrpSpPr>
      <p:grpSpPr>
        <a:xfrm>
          <a:off x="0" y="0"/>
          <a:ext cx="0" cy="0"/>
          <a:chOff x="0" y="0"/>
          <a:chExt cx="0" cy="0"/>
        </a:xfrm>
      </p:grpSpPr>
      <p:sp>
        <p:nvSpPr>
          <p:cNvPr id="241" name="Shape 241"/>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2" name="Shape 242"/>
          <p:cNvSpPr/>
          <p:nvPr/>
        </p:nvSpPr>
        <p:spPr>
          <a:xfrm>
            <a:off x="0" y="1044525"/>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3" name="Shape 243"/>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Project Execution - Resources</a:t>
            </a:r>
          </a:p>
        </p:txBody>
      </p:sp>
      <p:sp>
        <p:nvSpPr>
          <p:cNvPr id="244" name="Shape 244"/>
          <p:cNvSpPr txBox="1"/>
          <p:nvPr/>
        </p:nvSpPr>
        <p:spPr>
          <a:xfrm>
            <a:off x="94625" y="1550400"/>
            <a:ext cx="4539600"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Resource capacity planning can provide a complete overview of all staff or filtered by any combination of:</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Date range</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Resource pool</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 manager</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Job category </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 category</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By selecting an individual the PMO can also view what projects they are assigned to.</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222222"/>
              </a:solidFill>
              <a:highlight>
                <a:srgbClr val="FFFFFF"/>
              </a:highlight>
              <a:latin typeface="Arial"/>
              <a:ea typeface="Arial"/>
              <a:cs typeface="Arial"/>
              <a:sym typeface="Arial"/>
            </a:endParaRPr>
          </a:p>
        </p:txBody>
      </p:sp>
      <p:pic>
        <p:nvPicPr>
          <p:cNvPr id="245" name="Shape 245"/>
          <p:cNvPicPr preferRelativeResize="0"/>
          <p:nvPr/>
        </p:nvPicPr>
        <p:blipFill rotWithShape="1">
          <a:blip r:embed="rId3">
            <a:alphaModFix/>
          </a:blip>
          <a:srcRect b="0" l="0" r="0" t="0"/>
          <a:stretch/>
        </p:blipFill>
        <p:spPr>
          <a:xfrm>
            <a:off x="4786625" y="1594425"/>
            <a:ext cx="4204974" cy="288448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9" name="Shape 249"/>
        <p:cNvGrpSpPr/>
        <p:nvPr/>
      </p:nvGrpSpPr>
      <p:grpSpPr>
        <a:xfrm>
          <a:off x="0" y="0"/>
          <a:ext cx="0" cy="0"/>
          <a:chOff x="0" y="0"/>
          <a:chExt cx="0" cy="0"/>
        </a:xfrm>
      </p:grpSpPr>
      <p:pic>
        <p:nvPicPr>
          <p:cNvPr id="250" name="Shape 250"/>
          <p:cNvPicPr preferRelativeResize="0"/>
          <p:nvPr/>
        </p:nvPicPr>
        <p:blipFill rotWithShape="1">
          <a:blip r:embed="rId3">
            <a:alphaModFix/>
          </a:blip>
          <a:srcRect b="0" l="0" r="0" t="0"/>
          <a:stretch/>
        </p:blipFill>
        <p:spPr>
          <a:xfrm>
            <a:off x="4" y="0"/>
            <a:ext cx="9144000" cy="5142000"/>
          </a:xfrm>
          <a:prstGeom prst="rect">
            <a:avLst/>
          </a:prstGeom>
          <a:noFill/>
          <a:ln>
            <a:noFill/>
          </a:ln>
        </p:spPr>
      </p:pic>
      <p:sp>
        <p:nvSpPr>
          <p:cNvPr id="251" name="Shape 251"/>
          <p:cNvSpPr txBox="1"/>
          <p:nvPr/>
        </p:nvSpPr>
        <p:spPr>
          <a:xfrm>
            <a:off x="0" y="3595450"/>
            <a:ext cx="9144000" cy="1548000"/>
          </a:xfrm>
          <a:prstGeom prst="rect">
            <a:avLst/>
          </a:prstGeom>
          <a:solidFill>
            <a:srgbClr val="C9DAF8"/>
          </a:solid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1" i="0" lang="en" sz="1400" u="none" cap="none" strike="noStrike">
                <a:solidFill>
                  <a:srgbClr val="000000"/>
                </a:solidFill>
                <a:latin typeface="Arial"/>
                <a:ea typeface="Arial"/>
                <a:cs typeface="Arial"/>
                <a:sym typeface="Arial"/>
              </a:rPr>
              <a:t>The Project Closure Phase is the last phase in the project life cycle. In this phase, the project will be formally closed and then report its overall level of success.  In OpenPPM the closure process includes:</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latin typeface="Arial"/>
                <a:ea typeface="Arial"/>
                <a:cs typeface="Arial"/>
                <a:sym typeface="Arial"/>
              </a:rPr>
              <a:t>Closing checklist</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latin typeface="Arial"/>
                <a:ea typeface="Arial"/>
                <a:cs typeface="Arial"/>
                <a:sym typeface="Arial"/>
              </a:rPr>
              <a:t>Lessons learned</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latin typeface="Arial"/>
                <a:ea typeface="Arial"/>
                <a:cs typeface="Arial"/>
                <a:sym typeface="Arial"/>
              </a:rPr>
              <a:t>Closure report</a:t>
            </a:r>
          </a:p>
          <a:p>
            <a:pPr indent="0" lvl="0" marL="0" marR="0" rtl="0" algn="l">
              <a:lnSpc>
                <a:spcPct val="100000"/>
              </a:lnSpc>
              <a:spcBef>
                <a:spcPts val="0"/>
              </a:spcBef>
              <a:spcAft>
                <a:spcPts val="0"/>
              </a:spcAft>
              <a:buClr>
                <a:srgbClr val="000000"/>
              </a:buClr>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r>
              <a:rPr b="1" i="0" lang="en" sz="1400" u="none" cap="none" strike="noStrike">
                <a:solidFill>
                  <a:srgbClr val="000000"/>
                </a:solidFill>
                <a:latin typeface="Arial"/>
                <a:ea typeface="Arial"/>
                <a:cs typeface="Arial"/>
                <a:sym typeface="Arial"/>
              </a:rPr>
              <a:t>Closed projects can be achieved to reduce clutter on dashboards. </a:t>
            </a:r>
          </a:p>
          <a:p>
            <a:pPr indent="0" lvl="0" marL="0" marR="0" rtl="0" algn="l">
              <a:lnSpc>
                <a:spcPct val="100000"/>
              </a:lnSpc>
              <a:spcBef>
                <a:spcPts val="0"/>
              </a:spcBef>
              <a:spcAft>
                <a:spcPts val="0"/>
              </a:spcAft>
              <a:buClr>
                <a:srgbClr val="000000"/>
              </a:buClr>
              <a:buFont typeface="Arial"/>
              <a:buNone/>
            </a:pPr>
            <a:r>
              <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000000"/>
              </a:solidFill>
              <a:highlight>
                <a:srgbClr val="FFFFFF"/>
              </a:highlight>
              <a:latin typeface="Arial"/>
              <a:ea typeface="Arial"/>
              <a:cs typeface="Arial"/>
              <a:sym typeface="Arial"/>
            </a:endParaRPr>
          </a:p>
        </p:txBody>
      </p:sp>
      <p:sp>
        <p:nvSpPr>
          <p:cNvPr id="252" name="Shape 252"/>
          <p:cNvSpPr/>
          <p:nvPr/>
        </p:nvSpPr>
        <p:spPr>
          <a:xfrm>
            <a:off x="0" y="223050"/>
            <a:ext cx="4993800"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3" name="Shape 253"/>
          <p:cNvSpPr/>
          <p:nvPr/>
        </p:nvSpPr>
        <p:spPr>
          <a:xfrm>
            <a:off x="0" y="1044525"/>
            <a:ext cx="4993800"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4" name="Shape 254"/>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FFFFFF"/>
              </a:buClr>
              <a:buSzPct val="25000"/>
              <a:buFont typeface="Lato"/>
              <a:buNone/>
            </a:pPr>
            <a:r>
              <a:rPr b="1" i="0" lang="en" sz="3600" u="none" cap="none" strike="noStrike">
                <a:solidFill>
                  <a:srgbClr val="FFFFFF"/>
                </a:solidFill>
                <a:latin typeface="Lato"/>
                <a:ea typeface="Lato"/>
                <a:cs typeface="Lato"/>
                <a:sym typeface="Lato"/>
              </a:rPr>
              <a:t>Project Closure</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pic>
        <p:nvPicPr>
          <p:cNvPr id="259" name="Shape 259"/>
          <p:cNvPicPr preferRelativeResize="0"/>
          <p:nvPr/>
        </p:nvPicPr>
        <p:blipFill rotWithShape="1">
          <a:blip r:embed="rId3">
            <a:alphaModFix/>
          </a:blip>
          <a:srcRect b="0" l="0" r="0" t="0"/>
          <a:stretch/>
        </p:blipFill>
        <p:spPr>
          <a:xfrm>
            <a:off x="0" y="0"/>
            <a:ext cx="9144000" cy="5143499"/>
          </a:xfrm>
          <a:prstGeom prst="rect">
            <a:avLst/>
          </a:prstGeom>
          <a:noFill/>
          <a:ln>
            <a:noFill/>
          </a:ln>
        </p:spPr>
      </p:pic>
      <p:sp>
        <p:nvSpPr>
          <p:cNvPr id="260" name="Shape 260"/>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1" name="Shape 261"/>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OpenPPM Demo</a:t>
            </a:r>
          </a:p>
        </p:txBody>
      </p:sp>
      <p:sp>
        <p:nvSpPr>
          <p:cNvPr id="262" name="Shape 262"/>
          <p:cNvSpPr txBox="1"/>
          <p:nvPr/>
        </p:nvSpPr>
        <p:spPr>
          <a:xfrm>
            <a:off x="94625" y="1550400"/>
            <a:ext cx="4919100"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Testing of OpenPPM began at the end of 2016 using test data that closely reflects some </a:t>
            </a:r>
            <a:r>
              <a:rPr lang="en">
                <a:solidFill>
                  <a:srgbClr val="222222"/>
                </a:solidFill>
                <a:highlight>
                  <a:srgbClr val="FFFFFF"/>
                </a:highlight>
              </a:rPr>
              <a:t>company</a:t>
            </a:r>
            <a:r>
              <a:rPr b="0" i="0" lang="en" sz="1400" u="none" cap="none" strike="noStrike">
                <a:solidFill>
                  <a:srgbClr val="222222"/>
                </a:solidFill>
                <a:highlight>
                  <a:srgbClr val="FFFFFF"/>
                </a:highlight>
                <a:latin typeface="Arial"/>
                <a:ea typeface="Arial"/>
                <a:cs typeface="Arial"/>
                <a:sym typeface="Arial"/>
              </a:rPr>
              <a:t> projects that included:</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Two fictional investments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Project planning</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A support services project </a:t>
            </a:r>
            <a:r>
              <a:rPr lang="en">
                <a:solidFill>
                  <a:srgbClr val="222222"/>
                </a:solidFill>
                <a:highlight>
                  <a:srgbClr val="FFFFFF"/>
                </a:highlight>
              </a:rPr>
              <a:t>(Kanban)</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A solutions project </a:t>
            </a:r>
            <a:r>
              <a:rPr lang="en">
                <a:solidFill>
                  <a:srgbClr val="222222"/>
                </a:solidFill>
                <a:highlight>
                  <a:srgbClr val="FFFFFF"/>
                </a:highlight>
              </a:rPr>
              <a:t>(Agile)</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A demo can be presented using live data</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1" i="1" lang="en" sz="1200" u="none" cap="none" strike="noStrike">
                <a:solidFill>
                  <a:srgbClr val="222222"/>
                </a:solidFill>
                <a:highlight>
                  <a:srgbClr val="FFFFFF"/>
                </a:highlight>
                <a:latin typeface="Arial"/>
                <a:ea typeface="Arial"/>
                <a:cs typeface="Arial"/>
                <a:sym typeface="Arial"/>
              </a:rPr>
              <a:t>Note:  The data used is by no means a reflection of the actual projects and were based on coffee machine discussions with staff plus available data gleaned from JIRA</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6" name="Shape 266"/>
        <p:cNvGrpSpPr/>
        <p:nvPr/>
      </p:nvGrpSpPr>
      <p:grpSpPr>
        <a:xfrm>
          <a:off x="0" y="0"/>
          <a:ext cx="0" cy="0"/>
          <a:chOff x="0" y="0"/>
          <a:chExt cx="0" cy="0"/>
        </a:xfrm>
      </p:grpSpPr>
      <p:sp>
        <p:nvSpPr>
          <p:cNvPr id="267" name="Shape 267"/>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8" name="Shape 268"/>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OpenPPM Implementation</a:t>
            </a:r>
          </a:p>
        </p:txBody>
      </p:sp>
      <p:sp>
        <p:nvSpPr>
          <p:cNvPr id="269" name="Shape 269"/>
          <p:cNvSpPr txBox="1"/>
          <p:nvPr/>
        </p:nvSpPr>
        <p:spPr>
          <a:xfrm>
            <a:off x="94625" y="1550400"/>
            <a:ext cx="5588099"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OpenPPM can be installed on AWS and requires: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Apache Tomcat  v.7.0.29 or higher (4 GB)</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MySQL v.5.1 or higher</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MySQL Connector Java 6.0.5-bin.jar</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Java v.1.7 or higher</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Additional tasks include:</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Setting up email services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Scheduling regular database backups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Creating an application to extract staff time from Tempo and populating OpenPPM database (This can be delayed)</a:t>
            </a:r>
          </a:p>
          <a:p>
            <a:pPr lvl="0" marR="0" rtl="0" algn="l">
              <a:lnSpc>
                <a:spcPct val="100000"/>
              </a:lnSpc>
              <a:spcBef>
                <a:spcPts val="0"/>
              </a:spcBef>
              <a:spcAft>
                <a:spcPts val="0"/>
              </a:spcAft>
              <a:buNone/>
            </a:pPr>
            <a:r>
              <a:t/>
            </a:r>
            <a:endParaRPr/>
          </a:p>
        </p:txBody>
      </p:sp>
      <p:sp>
        <p:nvSpPr>
          <p:cNvPr id="270" name="Shape 270"/>
          <p:cNvSpPr/>
          <p:nvPr/>
        </p:nvSpPr>
        <p:spPr>
          <a:xfrm>
            <a:off x="0" y="10612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271" name="Shape 271"/>
          <p:cNvPicPr preferRelativeResize="0"/>
          <p:nvPr/>
        </p:nvPicPr>
        <p:blipFill rotWithShape="1">
          <a:blip r:embed="rId3">
            <a:alphaModFix/>
          </a:blip>
          <a:srcRect b="0" l="0" r="0" t="0"/>
          <a:stretch/>
        </p:blipFill>
        <p:spPr>
          <a:xfrm>
            <a:off x="5835125" y="1382550"/>
            <a:ext cx="3156473" cy="27362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x="0" y="0"/>
          <a:ext cx="0" cy="0"/>
          <a:chOff x="0" y="0"/>
          <a:chExt cx="0" cy="0"/>
        </a:xfrm>
      </p:grpSpPr>
      <p:sp>
        <p:nvSpPr>
          <p:cNvPr id="276" name="Shape 276"/>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7" name="Shape 277"/>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777777"/>
              </a:buClr>
              <a:buSzPct val="25000"/>
              <a:buFont typeface="Lato"/>
              <a:buNone/>
            </a:pPr>
            <a:r>
              <a:rPr b="1" i="0" lang="en" sz="3600" u="none" cap="none" strike="noStrike">
                <a:solidFill>
                  <a:srgbClr val="777777"/>
                </a:solidFill>
                <a:latin typeface="Lato"/>
                <a:ea typeface="Lato"/>
                <a:cs typeface="Lato"/>
                <a:sym typeface="Lato"/>
              </a:rPr>
              <a:t>OpenPPM Setup</a:t>
            </a:r>
          </a:p>
        </p:txBody>
      </p:sp>
      <p:sp>
        <p:nvSpPr>
          <p:cNvPr id="278" name="Shape 278"/>
          <p:cNvSpPr txBox="1"/>
          <p:nvPr/>
        </p:nvSpPr>
        <p:spPr>
          <a:xfrm>
            <a:off x="94625" y="1550400"/>
            <a:ext cx="4579499" cy="34074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222222"/>
              </a:buClr>
              <a:buSzPct val="25000"/>
              <a:buFont typeface="Arial"/>
              <a:buNone/>
            </a:pPr>
            <a:r>
              <a:rPr b="0" i="0" lang="en" sz="1400" u="none" cap="none" strike="noStrike">
                <a:solidFill>
                  <a:srgbClr val="222222"/>
                </a:solidFill>
                <a:highlight>
                  <a:srgbClr val="FFFFFF"/>
                </a:highlight>
                <a:latin typeface="Arial"/>
                <a:ea typeface="Arial"/>
                <a:cs typeface="Arial"/>
                <a:sym typeface="Arial"/>
              </a:rPr>
              <a:t>OpenPPM uses a series of code lists to categorize content.  It is proposed that the BA work with HR and PMO to define:</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Skills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Job categories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Resource pools</a:t>
            </a:r>
          </a:p>
          <a:p>
            <a:pPr indent="-228600" lvl="0" marL="457200" marR="0" rtl="0" algn="l">
              <a:lnSpc>
                <a:spcPct val="100000"/>
              </a:lnSpc>
              <a:spcBef>
                <a:spcPts val="0"/>
              </a:spcBef>
              <a:spcAft>
                <a:spcPts val="0"/>
              </a:spcAft>
              <a:buClr>
                <a:srgbClr val="222222"/>
              </a:buClr>
              <a:buSzPct val="100000"/>
              <a:buFont typeface="Arial"/>
              <a:buChar char="●"/>
            </a:pPr>
            <a:r>
              <a:rPr b="0" i="0" lang="en" sz="1400" u="none" cap="none" strike="noStrike">
                <a:solidFill>
                  <a:srgbClr val="222222"/>
                </a:solidFill>
                <a:highlight>
                  <a:srgbClr val="FFFFFF"/>
                </a:highlight>
                <a:latin typeface="Arial"/>
                <a:ea typeface="Arial"/>
                <a:cs typeface="Arial"/>
                <a:sym typeface="Arial"/>
              </a:rPr>
              <a:t>Staff profiles </a:t>
            </a:r>
          </a:p>
        </p:txBody>
      </p:sp>
      <p:sp>
        <p:nvSpPr>
          <p:cNvPr id="279" name="Shape 279"/>
          <p:cNvSpPr/>
          <p:nvPr/>
        </p:nvSpPr>
        <p:spPr>
          <a:xfrm>
            <a:off x="0" y="10612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0" name="Shape 280"/>
          <p:cNvSpPr txBox="1"/>
          <p:nvPr/>
        </p:nvSpPr>
        <p:spPr>
          <a:xfrm>
            <a:off x="4594200" y="1550400"/>
            <a:ext cx="4394400" cy="28797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And work with the PMO to define:</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Business categories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Geographic Places (?)</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Contract types</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Funding source (?)</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Milestone type</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Milestone category</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Project phases (?)</a:t>
            </a:r>
          </a:p>
          <a:p>
            <a:pPr indent="-228600" lvl="0" marL="457200" marR="0" rtl="0" algn="l">
              <a:lnSpc>
                <a:spcPct val="100000"/>
              </a:lnSpc>
              <a:spcBef>
                <a:spcPts val="0"/>
              </a:spcBef>
              <a:spcAft>
                <a:spcPts val="0"/>
              </a:spcAft>
              <a:buClr>
                <a:srgbClr val="000000"/>
              </a:buClr>
              <a:buSzPct val="100000"/>
              <a:buFont typeface="Arial"/>
              <a:buChar char="●"/>
            </a:pPr>
            <a:r>
              <a:rPr b="0" i="0" lang="en" sz="1400" u="none" cap="none" strike="noStrike">
                <a:solidFill>
                  <a:srgbClr val="000000"/>
                </a:solidFill>
                <a:latin typeface="Arial"/>
                <a:ea typeface="Arial"/>
                <a:cs typeface="Arial"/>
                <a:sym typeface="Arial"/>
              </a:rPr>
              <a:t>Risk categories</a:t>
            </a:r>
          </a:p>
        </p:txBody>
      </p:sp>
      <p:sp>
        <p:nvSpPr>
          <p:cNvPr id="281" name="Shape 281"/>
          <p:cNvSpPr txBox="1"/>
          <p:nvPr/>
        </p:nvSpPr>
        <p:spPr>
          <a:xfrm>
            <a:off x="369525" y="3959000"/>
            <a:ext cx="6402000" cy="7988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0" i="0" lang="en" sz="1400" u="none" cap="none" strike="noStrike">
                <a:solidFill>
                  <a:srgbClr val="000000"/>
                </a:solidFill>
                <a:latin typeface="Arial"/>
                <a:ea typeface="Arial"/>
                <a:cs typeface="Arial"/>
                <a:sym typeface="Arial"/>
              </a:rPr>
              <a:t>Once OpenPPM is setup to </a:t>
            </a:r>
            <a:r>
              <a:rPr lang="en"/>
              <a:t>company</a:t>
            </a:r>
            <a:r>
              <a:rPr b="0" i="0" lang="en" sz="1400" u="none" cap="none" strike="noStrike">
                <a:solidFill>
                  <a:srgbClr val="000000"/>
                </a:solidFill>
                <a:latin typeface="Arial"/>
                <a:ea typeface="Arial"/>
                <a:cs typeface="Arial"/>
                <a:sym typeface="Arial"/>
              </a:rPr>
              <a:t> standards training can take place with Management and PMO as data comes on line.  It is anticipated that training is minimal since the interface is intuitive </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5" name="Shape 285"/>
        <p:cNvGrpSpPr/>
        <p:nvPr/>
      </p:nvGrpSpPr>
      <p:grpSpPr>
        <a:xfrm>
          <a:off x="0" y="0"/>
          <a:ext cx="0" cy="0"/>
          <a:chOff x="0" y="0"/>
          <a:chExt cx="0" cy="0"/>
        </a:xfrm>
      </p:grpSpPr>
      <p:pic>
        <p:nvPicPr>
          <p:cNvPr id="286" name="Shape 286"/>
          <p:cNvPicPr preferRelativeResize="0"/>
          <p:nvPr/>
        </p:nvPicPr>
        <p:blipFill rotWithShape="1">
          <a:blip r:embed="rId3">
            <a:alphaModFix/>
          </a:blip>
          <a:srcRect b="0" l="0" r="0" t="0"/>
          <a:stretch/>
        </p:blipFill>
        <p:spPr>
          <a:xfrm>
            <a:off x="0" y="0"/>
            <a:ext cx="9144000" cy="5143499"/>
          </a:xfrm>
          <a:prstGeom prst="rect">
            <a:avLst/>
          </a:prstGeom>
          <a:noFill/>
          <a:ln>
            <a:noFill/>
          </a:ln>
        </p:spPr>
      </p:pic>
      <p:sp>
        <p:nvSpPr>
          <p:cNvPr id="287" name="Shape 287"/>
          <p:cNvSpPr/>
          <p:nvPr/>
        </p:nvSpPr>
        <p:spPr>
          <a:xfrm>
            <a:off x="0" y="2230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8" name="Shape 288"/>
          <p:cNvSpPr txBox="1"/>
          <p:nvPr/>
        </p:nvSpPr>
        <p:spPr>
          <a:xfrm>
            <a:off x="94625" y="391950"/>
            <a:ext cx="8024999" cy="544200"/>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FFFFFF"/>
              </a:buClr>
              <a:buSzPct val="25000"/>
              <a:buFont typeface="Lato"/>
              <a:buNone/>
            </a:pPr>
            <a:r>
              <a:rPr b="1" i="0" lang="en" sz="3600" u="none" cap="none" strike="noStrike">
                <a:solidFill>
                  <a:srgbClr val="FFFFFF"/>
                </a:solidFill>
                <a:latin typeface="Lato"/>
                <a:ea typeface="Lato"/>
                <a:cs typeface="Lato"/>
                <a:sym typeface="Lato"/>
              </a:rPr>
              <a:t>OpenPPM Setup for PMs</a:t>
            </a:r>
          </a:p>
        </p:txBody>
      </p:sp>
      <p:sp>
        <p:nvSpPr>
          <p:cNvPr id="289" name="Shape 289"/>
          <p:cNvSpPr/>
          <p:nvPr/>
        </p:nvSpPr>
        <p:spPr>
          <a:xfrm>
            <a:off x="0" y="1061250"/>
            <a:ext cx="6083099" cy="168899"/>
          </a:xfrm>
          <a:prstGeom prst="rect">
            <a:avLst/>
          </a:prstGeom>
          <a:solidFill>
            <a:srgbClr val="00ADD8"/>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90" name="Shape 290"/>
          <p:cNvSpPr txBox="1"/>
          <p:nvPr/>
        </p:nvSpPr>
        <p:spPr>
          <a:xfrm>
            <a:off x="159800" y="1402225"/>
            <a:ext cx="5532900" cy="26966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rPr b="1" i="0" lang="en" sz="1400" u="none" cap="none" strike="noStrike">
                <a:solidFill>
                  <a:srgbClr val="000000"/>
                </a:solidFill>
                <a:highlight>
                  <a:srgbClr val="CFE2F3"/>
                </a:highlight>
                <a:latin typeface="Arial"/>
                <a:ea typeface="Arial"/>
                <a:cs typeface="Arial"/>
                <a:sym typeface="Arial"/>
              </a:rPr>
              <a:t>It is proposed that the BA work with individual PMs to:</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highlight>
                  <a:srgbClr val="CFE2F3"/>
                </a:highlight>
                <a:latin typeface="Arial"/>
                <a:ea typeface="Arial"/>
                <a:cs typeface="Arial"/>
                <a:sym typeface="Arial"/>
              </a:rPr>
              <a:t>Setup projects</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highlight>
                  <a:srgbClr val="CFE2F3"/>
                </a:highlight>
                <a:latin typeface="Arial"/>
                <a:ea typeface="Arial"/>
                <a:cs typeface="Arial"/>
                <a:sym typeface="Arial"/>
              </a:rPr>
              <a:t>Train on the use of OpenPPM</a:t>
            </a:r>
          </a:p>
          <a:p>
            <a:pPr indent="-228600" lvl="0" marL="457200" marR="0" rtl="0" algn="l">
              <a:lnSpc>
                <a:spcPct val="100000"/>
              </a:lnSpc>
              <a:spcBef>
                <a:spcPts val="0"/>
              </a:spcBef>
              <a:spcAft>
                <a:spcPts val="0"/>
              </a:spcAft>
              <a:buClr>
                <a:srgbClr val="000000"/>
              </a:buClr>
              <a:buSzPct val="100000"/>
              <a:buFont typeface="Arial"/>
              <a:buChar char="●"/>
            </a:pPr>
            <a:r>
              <a:rPr b="1" i="0" lang="en" sz="1400" u="none" cap="none" strike="noStrike">
                <a:solidFill>
                  <a:srgbClr val="000000"/>
                </a:solidFill>
                <a:highlight>
                  <a:srgbClr val="CFE2F3"/>
                </a:highlight>
                <a:latin typeface="Arial"/>
                <a:ea typeface="Arial"/>
                <a:cs typeface="Arial"/>
                <a:sym typeface="Arial"/>
              </a:rPr>
              <a:t>Monitor use till all projects are on board</a:t>
            </a:r>
          </a:p>
          <a:p>
            <a:pPr indent="0" lvl="0" marL="0" marR="0" rtl="0" algn="l">
              <a:lnSpc>
                <a:spcPct val="100000"/>
              </a:lnSpc>
              <a:spcBef>
                <a:spcPts val="0"/>
              </a:spcBef>
              <a:spcAft>
                <a:spcPts val="0"/>
              </a:spcAft>
              <a:buClr>
                <a:srgbClr val="000000"/>
              </a:buClr>
              <a:buFont typeface="Arial"/>
              <a:buNone/>
            </a:pPr>
            <a:r>
              <a:t/>
            </a:r>
            <a:endParaRPr b="1" i="0" sz="1400" u="none" cap="none" strike="noStrike">
              <a:solidFill>
                <a:srgbClr val="000000"/>
              </a:solidFill>
              <a:highlight>
                <a:srgbClr val="CFE2F3"/>
              </a:highlight>
              <a:latin typeface="Arial"/>
              <a:ea typeface="Arial"/>
              <a:cs typeface="Arial"/>
              <a:sym typeface="Arial"/>
            </a:endParaRPr>
          </a:p>
          <a:p>
            <a:pPr indent="0" lvl="0" marL="0" marR="0" rtl="0" algn="l">
              <a:lnSpc>
                <a:spcPct val="100000"/>
              </a:lnSpc>
              <a:spcBef>
                <a:spcPts val="0"/>
              </a:spcBef>
              <a:spcAft>
                <a:spcPts val="0"/>
              </a:spcAft>
              <a:buClr>
                <a:schemeClr val="dk1"/>
              </a:buClr>
              <a:buSzPct val="25000"/>
              <a:buFont typeface="Arial"/>
              <a:buNone/>
            </a:pPr>
            <a:r>
              <a:rPr b="1" i="0" lang="en" sz="1400" u="none" cap="none" strike="noStrike">
                <a:solidFill>
                  <a:srgbClr val="000000"/>
                </a:solidFill>
                <a:highlight>
                  <a:srgbClr val="CFE2F3"/>
                </a:highlight>
                <a:latin typeface="Arial"/>
                <a:ea typeface="Arial"/>
                <a:cs typeface="Arial"/>
                <a:sym typeface="Arial"/>
              </a:rPr>
              <a:t>OpenPPM will not affect general staff</a:t>
            </a:r>
          </a:p>
        </p:txBody>
      </p:sp>
    </p:spTree>
  </p:cSld>
  <p:clrMapOvr>
    <a:masterClrMapping/>
  </p:clrMapOvr>
</p:sld>
</file>

<file path=ppt/theme/theme1.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